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bookmarkIdSeed="3">
  <p:sldMasterIdLst>
    <p:sldMasterId id="2147483662" r:id="rId4"/>
    <p:sldMasterId id="2147483706" r:id="rId5"/>
    <p:sldMasterId id="2147483723" r:id="rId6"/>
  </p:sldMasterIdLst>
  <p:notesMasterIdLst>
    <p:notesMasterId r:id="rId40"/>
  </p:notesMasterIdLst>
  <p:sldIdLst>
    <p:sldId id="296" r:id="rId7"/>
    <p:sldId id="257" r:id="rId8"/>
    <p:sldId id="258" r:id="rId9"/>
    <p:sldId id="259" r:id="rId10"/>
    <p:sldId id="260" r:id="rId11"/>
    <p:sldId id="385" r:id="rId12"/>
    <p:sldId id="386" r:id="rId13"/>
    <p:sldId id="261" r:id="rId14"/>
    <p:sldId id="262" r:id="rId15"/>
    <p:sldId id="263" r:id="rId16"/>
    <p:sldId id="264" r:id="rId17"/>
    <p:sldId id="265" r:id="rId18"/>
    <p:sldId id="266" r:id="rId19"/>
    <p:sldId id="267" r:id="rId20"/>
    <p:sldId id="315" r:id="rId21"/>
    <p:sldId id="316" r:id="rId22"/>
    <p:sldId id="270" r:id="rId23"/>
    <p:sldId id="271" r:id="rId24"/>
    <p:sldId id="272" r:id="rId25"/>
    <p:sldId id="273" r:id="rId26"/>
    <p:sldId id="274" r:id="rId27"/>
    <p:sldId id="275" r:id="rId28"/>
    <p:sldId id="276" r:id="rId29"/>
    <p:sldId id="277" r:id="rId30"/>
    <p:sldId id="278" r:id="rId31"/>
    <p:sldId id="279" r:id="rId32"/>
    <p:sldId id="317" r:id="rId33"/>
    <p:sldId id="319" r:id="rId34"/>
    <p:sldId id="320" r:id="rId35"/>
    <p:sldId id="321" r:id="rId36"/>
    <p:sldId id="322" r:id="rId37"/>
    <p:sldId id="318" r:id="rId38"/>
    <p:sldId id="280" r:id="rId39"/>
  </p:sldIdLst>
  <p:sldSz cx="12192000" cy="6858000"/>
  <p:notesSz cx="6858000" cy="9144000"/>
  <p:embeddedFontLst>
    <p:embeddedFont>
      <p:font typeface="Lucida Console" panose="020B0609040504020204" pitchFamily="49" charset="0"/>
      <p:regular r:id="rId41"/>
    </p:embeddedFont>
    <p:embeddedFont>
      <p:font typeface="Montserrat" pitchFamily="2" charset="0"/>
      <p:regular r:id="rId42"/>
      <p:bold r:id="rId43"/>
      <p:italic r:id="rId44"/>
      <p:boldItalic r:id="rId45"/>
    </p:embeddedFont>
    <p:embeddedFont>
      <p:font typeface="Open Sans" pitchFamily="2"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92" userDrawn="1">
          <p15:clr>
            <a:srgbClr val="A4A3A4"/>
          </p15:clr>
        </p15:guide>
        <p15:guide id="2" orient="horz" pos="21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E2A947-EB77-F03E-FB74-0A921900742B}" name="Harris, Kelly - FPAC-NRCS, TX" initials="HKFNT" userId="S::Kelly.Harris@usda.gov::99d720b3-bfdc-4069-a98f-52e846e6ea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DA5"/>
    <a:srgbClr val="724324"/>
    <a:srgbClr val="FFCB0B"/>
    <a:srgbClr val="000000"/>
    <a:srgbClr val="181717"/>
    <a:srgbClr val="002D72"/>
    <a:srgbClr val="002C76"/>
    <a:srgbClr val="785135"/>
    <a:srgbClr val="0C6C5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307" autoAdjust="0"/>
  </p:normalViewPr>
  <p:slideViewPr>
    <p:cSldViewPr snapToGrid="0">
      <p:cViewPr varScale="1">
        <p:scale>
          <a:sx n="67" d="100"/>
          <a:sy n="67" d="100"/>
        </p:scale>
        <p:origin x="595" y="53"/>
      </p:cViewPr>
      <p:guideLst>
        <p:guide pos="192"/>
        <p:guide orient="horz" pos="218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4.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6.fntdata"/><Relationship Id="rId20" Type="http://schemas.openxmlformats.org/officeDocument/2006/relationships/slide" Target="slides/slide14.xml"/><Relationship Id="rId41" Type="http://schemas.openxmlformats.org/officeDocument/2006/relationships/font" Target="fonts/font1.fntdata"/><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81EF9-E3D3-40BE-9350-6EDD896C824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A77C24F-FA4D-4A9A-875A-1D4E9AEB9261}">
      <dgm:prSet phldrT="[Text]"/>
      <dgm:spPr/>
      <dgm:t>
        <a:bodyPr/>
        <a:lstStyle/>
        <a:p>
          <a:r>
            <a:rPr lang="en-US" b="1" dirty="0"/>
            <a:t>Map Unit / Polygon</a:t>
          </a:r>
          <a:r>
            <a:rPr lang="en-US" dirty="0"/>
            <a:t> (Weighted average, Dominant condition)</a:t>
          </a:r>
        </a:p>
      </dgm:t>
      <dgm:extLst>
        <a:ext uri="{E40237B7-FDA0-4F09-8148-C483321AD2D9}">
          <dgm14:cNvPr xmlns:dgm14="http://schemas.microsoft.com/office/drawing/2010/diagram" id="0" name="" descr="Hierarchical diagram of the relationships between map units, components, and horizons. "/>
        </a:ext>
      </dgm:extLst>
    </dgm:pt>
    <dgm:pt modelId="{8D0EDEC5-453D-4F91-9E6D-F844355E8C81}" type="parTrans" cxnId="{5A14DF87-8DB2-4750-AB58-D5B1AD3CABAD}">
      <dgm:prSet/>
      <dgm:spPr/>
      <dgm:t>
        <a:bodyPr/>
        <a:lstStyle/>
        <a:p>
          <a:endParaRPr lang="en-US"/>
        </a:p>
      </dgm:t>
    </dgm:pt>
    <dgm:pt modelId="{268921D9-CA32-49B8-BA4E-9FC428CA6C45}" type="sibTrans" cxnId="{5A14DF87-8DB2-4750-AB58-D5B1AD3CABAD}">
      <dgm:prSet/>
      <dgm:spPr/>
      <dgm:t>
        <a:bodyPr/>
        <a:lstStyle/>
        <a:p>
          <a:endParaRPr lang="en-US"/>
        </a:p>
      </dgm:t>
    </dgm:pt>
    <dgm:pt modelId="{EDC43CB0-D68A-4AC9-A2E1-54F48419FE78}" type="asst">
      <dgm:prSet phldrT="[Text]"/>
      <dgm:spPr/>
      <dgm:t>
        <a:bodyPr/>
        <a:lstStyle/>
        <a:p>
          <a:r>
            <a:rPr lang="en-US" b="1" dirty="0"/>
            <a:t>Component</a:t>
          </a:r>
          <a:r>
            <a:rPr lang="en-US" dirty="0"/>
            <a:t> (%)</a:t>
          </a:r>
        </a:p>
      </dgm:t>
    </dgm:pt>
    <dgm:pt modelId="{DD035A6A-959A-41FF-B4CA-8BA5D8A6CE07}" type="parTrans" cxnId="{3B8A0CE9-DDDC-4B07-A8B6-34EA63B0BDC6}">
      <dgm:prSet/>
      <dgm:spPr/>
      <dgm:t>
        <a:bodyPr/>
        <a:lstStyle/>
        <a:p>
          <a:endParaRPr lang="en-US"/>
        </a:p>
      </dgm:t>
    </dgm:pt>
    <dgm:pt modelId="{C319124A-8F33-4633-9995-7A7C7835B8F9}" type="sibTrans" cxnId="{3B8A0CE9-DDDC-4B07-A8B6-34EA63B0BDC6}">
      <dgm:prSet/>
      <dgm:spPr/>
      <dgm:t>
        <a:bodyPr/>
        <a:lstStyle/>
        <a:p>
          <a:endParaRPr lang="en-US"/>
        </a:p>
      </dgm:t>
    </dgm:pt>
    <dgm:pt modelId="{D626EDD9-C1FC-43CC-81B0-3BF56331EFE4}" type="asst">
      <dgm:prSet phldrT="[Text]"/>
      <dgm:spPr/>
      <dgm:t>
        <a:bodyPr/>
        <a:lstStyle/>
        <a:p>
          <a:r>
            <a:rPr lang="en-US" b="1" dirty="0"/>
            <a:t>Component</a:t>
          </a:r>
          <a:r>
            <a:rPr lang="en-US" dirty="0"/>
            <a:t> (%)</a:t>
          </a:r>
        </a:p>
      </dgm:t>
    </dgm:pt>
    <dgm:pt modelId="{E2C776EA-0C68-47B2-B003-0A4D9D616F91}" type="parTrans" cxnId="{DCF3D3E7-DD4B-4BC6-B793-656F8914C911}">
      <dgm:prSet/>
      <dgm:spPr/>
      <dgm:t>
        <a:bodyPr/>
        <a:lstStyle/>
        <a:p>
          <a:endParaRPr lang="en-US"/>
        </a:p>
      </dgm:t>
    </dgm:pt>
    <dgm:pt modelId="{733E87CD-92DC-495F-BC78-CDFA52AFD82F}" type="sibTrans" cxnId="{DCF3D3E7-DD4B-4BC6-B793-656F8914C911}">
      <dgm:prSet/>
      <dgm:spPr/>
      <dgm:t>
        <a:bodyPr/>
        <a:lstStyle/>
        <a:p>
          <a:endParaRPr lang="en-US"/>
        </a:p>
      </dgm:t>
    </dgm:pt>
    <dgm:pt modelId="{48533426-443F-4161-8799-30B283DC3ED6}" type="asst">
      <dgm:prSet phldrT="[Text]"/>
      <dgm:spPr/>
      <dgm:t>
        <a:bodyPr/>
        <a:lstStyle/>
        <a:p>
          <a:r>
            <a:rPr lang="en-US" b="1" dirty="0"/>
            <a:t>Horizons</a:t>
          </a:r>
          <a:r>
            <a:rPr lang="en-US" dirty="0"/>
            <a:t> (L, RV, H)</a:t>
          </a:r>
        </a:p>
      </dgm:t>
    </dgm:pt>
    <dgm:pt modelId="{BBA687B9-6907-443B-BB0B-9E877D6A2DD4}" type="parTrans" cxnId="{E5D98266-611F-411F-B359-6AA85349F5D6}">
      <dgm:prSet/>
      <dgm:spPr/>
      <dgm:t>
        <a:bodyPr/>
        <a:lstStyle/>
        <a:p>
          <a:endParaRPr lang="en-US"/>
        </a:p>
      </dgm:t>
    </dgm:pt>
    <dgm:pt modelId="{3024DBD4-1E07-4466-8B5D-427C6C9327AF}" type="sibTrans" cxnId="{E5D98266-611F-411F-B359-6AA85349F5D6}">
      <dgm:prSet/>
      <dgm:spPr/>
      <dgm:t>
        <a:bodyPr/>
        <a:lstStyle/>
        <a:p>
          <a:endParaRPr lang="en-US"/>
        </a:p>
      </dgm:t>
    </dgm:pt>
    <dgm:pt modelId="{5BBD1ED0-9177-4E66-8312-262A3554FD55}" type="asst">
      <dgm:prSet phldrT="[Text]"/>
      <dgm:spPr/>
      <dgm:t>
        <a:bodyPr/>
        <a:lstStyle/>
        <a:p>
          <a:r>
            <a:rPr lang="en-US" b="1" dirty="0"/>
            <a:t>Horizons</a:t>
          </a:r>
          <a:r>
            <a:rPr lang="en-US" dirty="0"/>
            <a:t> (L, RV, H)</a:t>
          </a:r>
        </a:p>
      </dgm:t>
    </dgm:pt>
    <dgm:pt modelId="{B10FC1ED-7196-45CE-B144-F04AC299AEEA}" type="parTrans" cxnId="{E7F35436-4221-4DA9-A631-1D334450E5A7}">
      <dgm:prSet/>
      <dgm:spPr/>
      <dgm:t>
        <a:bodyPr/>
        <a:lstStyle/>
        <a:p>
          <a:endParaRPr lang="en-US"/>
        </a:p>
      </dgm:t>
    </dgm:pt>
    <dgm:pt modelId="{1D433F82-ED73-42DD-ABC5-72704CC41C84}" type="sibTrans" cxnId="{E7F35436-4221-4DA9-A631-1D334450E5A7}">
      <dgm:prSet/>
      <dgm:spPr/>
      <dgm:t>
        <a:bodyPr/>
        <a:lstStyle/>
        <a:p>
          <a:endParaRPr lang="en-US"/>
        </a:p>
      </dgm:t>
    </dgm:pt>
    <dgm:pt modelId="{93505F4D-3B25-4E0A-8F0A-70E1CF7AD6AE}" type="pres">
      <dgm:prSet presAssocID="{FA981EF9-E3D3-40BE-9350-6EDD896C8244}" presName="hierChild1" presStyleCnt="0">
        <dgm:presLayoutVars>
          <dgm:orgChart val="1"/>
          <dgm:chPref val="1"/>
          <dgm:dir/>
          <dgm:animOne val="branch"/>
          <dgm:animLvl val="lvl"/>
          <dgm:resizeHandles/>
        </dgm:presLayoutVars>
      </dgm:prSet>
      <dgm:spPr/>
    </dgm:pt>
    <dgm:pt modelId="{0517533F-5298-4607-B5A2-E061E6CA02E9}" type="pres">
      <dgm:prSet presAssocID="{0A77C24F-FA4D-4A9A-875A-1D4E9AEB9261}" presName="hierRoot1" presStyleCnt="0">
        <dgm:presLayoutVars>
          <dgm:hierBranch val="init"/>
        </dgm:presLayoutVars>
      </dgm:prSet>
      <dgm:spPr/>
    </dgm:pt>
    <dgm:pt modelId="{7FC16EA2-53AC-4A45-939E-AAC9847BFAB9}" type="pres">
      <dgm:prSet presAssocID="{0A77C24F-FA4D-4A9A-875A-1D4E9AEB9261}" presName="rootComposite1" presStyleCnt="0"/>
      <dgm:spPr/>
    </dgm:pt>
    <dgm:pt modelId="{1375FC75-D195-4EF2-B9E8-A36F3D516F7E}" type="pres">
      <dgm:prSet presAssocID="{0A77C24F-FA4D-4A9A-875A-1D4E9AEB9261}" presName="rootText1" presStyleLbl="node0" presStyleIdx="0" presStyleCnt="1" custScaleX="166500">
        <dgm:presLayoutVars>
          <dgm:chPref val="3"/>
        </dgm:presLayoutVars>
      </dgm:prSet>
      <dgm:spPr/>
    </dgm:pt>
    <dgm:pt modelId="{67AF48B8-2823-4AF2-A43F-FAFBED02F1C9}" type="pres">
      <dgm:prSet presAssocID="{0A77C24F-FA4D-4A9A-875A-1D4E9AEB9261}" presName="rootConnector1" presStyleLbl="node1" presStyleIdx="0" presStyleCnt="0"/>
      <dgm:spPr/>
    </dgm:pt>
    <dgm:pt modelId="{E72484A8-1958-4CFF-A78F-1030C8259144}" type="pres">
      <dgm:prSet presAssocID="{0A77C24F-FA4D-4A9A-875A-1D4E9AEB9261}" presName="hierChild2" presStyleCnt="0"/>
      <dgm:spPr/>
    </dgm:pt>
    <dgm:pt modelId="{F494D87C-E508-4C94-8D36-2B69A8CA80CD}" type="pres">
      <dgm:prSet presAssocID="{0A77C24F-FA4D-4A9A-875A-1D4E9AEB9261}" presName="hierChild3" presStyleCnt="0"/>
      <dgm:spPr/>
    </dgm:pt>
    <dgm:pt modelId="{5322E374-610B-4AA1-B959-C78767FA419D}" type="pres">
      <dgm:prSet presAssocID="{DD035A6A-959A-41FF-B4CA-8BA5D8A6CE07}" presName="Name111" presStyleLbl="parChTrans1D2" presStyleIdx="0" presStyleCnt="2"/>
      <dgm:spPr/>
    </dgm:pt>
    <dgm:pt modelId="{1745A42F-BD73-4C0E-9A3F-9F153CE75985}" type="pres">
      <dgm:prSet presAssocID="{EDC43CB0-D68A-4AC9-A2E1-54F48419FE78}" presName="hierRoot3" presStyleCnt="0">
        <dgm:presLayoutVars>
          <dgm:hierBranch val="init"/>
        </dgm:presLayoutVars>
      </dgm:prSet>
      <dgm:spPr/>
    </dgm:pt>
    <dgm:pt modelId="{62AE122F-B708-406E-A144-8FCD566F13C5}" type="pres">
      <dgm:prSet presAssocID="{EDC43CB0-D68A-4AC9-A2E1-54F48419FE78}" presName="rootComposite3" presStyleCnt="0"/>
      <dgm:spPr/>
    </dgm:pt>
    <dgm:pt modelId="{437F6D4A-5B67-418C-85BE-668CFE525800}" type="pres">
      <dgm:prSet presAssocID="{EDC43CB0-D68A-4AC9-A2E1-54F48419FE78}" presName="rootText3" presStyleLbl="asst1" presStyleIdx="0" presStyleCnt="4">
        <dgm:presLayoutVars>
          <dgm:chPref val="3"/>
        </dgm:presLayoutVars>
      </dgm:prSet>
      <dgm:spPr/>
    </dgm:pt>
    <dgm:pt modelId="{511B814C-E7F1-45CF-812A-085B086A6597}" type="pres">
      <dgm:prSet presAssocID="{EDC43CB0-D68A-4AC9-A2E1-54F48419FE78}" presName="rootConnector3" presStyleLbl="asst1" presStyleIdx="0" presStyleCnt="4"/>
      <dgm:spPr/>
    </dgm:pt>
    <dgm:pt modelId="{7A9805D3-CB4A-4B47-A1B8-15A0A8C5EAB6}" type="pres">
      <dgm:prSet presAssocID="{EDC43CB0-D68A-4AC9-A2E1-54F48419FE78}" presName="hierChild6" presStyleCnt="0"/>
      <dgm:spPr/>
    </dgm:pt>
    <dgm:pt modelId="{0FD793F6-87A1-4B98-B71C-C7F2AED4EE9F}" type="pres">
      <dgm:prSet presAssocID="{EDC43CB0-D68A-4AC9-A2E1-54F48419FE78}" presName="hierChild7" presStyleCnt="0"/>
      <dgm:spPr/>
    </dgm:pt>
    <dgm:pt modelId="{36C799C5-7A61-4148-896E-899D24B4D11E}" type="pres">
      <dgm:prSet presAssocID="{BBA687B9-6907-443B-BB0B-9E877D6A2DD4}" presName="Name111" presStyleLbl="parChTrans1D3" presStyleIdx="0" presStyleCnt="2"/>
      <dgm:spPr/>
    </dgm:pt>
    <dgm:pt modelId="{CB6754D0-F584-49E1-A0E4-C2CFE7EEEEAC}" type="pres">
      <dgm:prSet presAssocID="{48533426-443F-4161-8799-30B283DC3ED6}" presName="hierRoot3" presStyleCnt="0">
        <dgm:presLayoutVars>
          <dgm:hierBranch val="init"/>
        </dgm:presLayoutVars>
      </dgm:prSet>
      <dgm:spPr/>
    </dgm:pt>
    <dgm:pt modelId="{2224F41B-B489-4871-8438-B48F16013A61}" type="pres">
      <dgm:prSet presAssocID="{48533426-443F-4161-8799-30B283DC3ED6}" presName="rootComposite3" presStyleCnt="0"/>
      <dgm:spPr/>
    </dgm:pt>
    <dgm:pt modelId="{2B5CADE9-695C-425A-8629-4574F7EF2E56}" type="pres">
      <dgm:prSet presAssocID="{48533426-443F-4161-8799-30B283DC3ED6}" presName="rootText3" presStyleLbl="asst1" presStyleIdx="1" presStyleCnt="4" custScaleX="77009">
        <dgm:presLayoutVars>
          <dgm:chPref val="3"/>
        </dgm:presLayoutVars>
      </dgm:prSet>
      <dgm:spPr/>
    </dgm:pt>
    <dgm:pt modelId="{3E9E096D-3453-442D-8A73-87BC1DB90D18}" type="pres">
      <dgm:prSet presAssocID="{48533426-443F-4161-8799-30B283DC3ED6}" presName="rootConnector3" presStyleLbl="asst1" presStyleIdx="1" presStyleCnt="4"/>
      <dgm:spPr/>
    </dgm:pt>
    <dgm:pt modelId="{EE78F089-15D5-46D8-8786-94169BDABCDD}" type="pres">
      <dgm:prSet presAssocID="{48533426-443F-4161-8799-30B283DC3ED6}" presName="hierChild6" presStyleCnt="0"/>
      <dgm:spPr/>
    </dgm:pt>
    <dgm:pt modelId="{0DE751FE-968A-46F0-9656-DD29B70D53E2}" type="pres">
      <dgm:prSet presAssocID="{48533426-443F-4161-8799-30B283DC3ED6}" presName="hierChild7" presStyleCnt="0"/>
      <dgm:spPr/>
    </dgm:pt>
    <dgm:pt modelId="{2EDDF119-066E-4D8C-9D71-DEEC61FB46D3}" type="pres">
      <dgm:prSet presAssocID="{E2C776EA-0C68-47B2-B003-0A4D9D616F91}" presName="Name111" presStyleLbl="parChTrans1D2" presStyleIdx="1" presStyleCnt="2"/>
      <dgm:spPr/>
    </dgm:pt>
    <dgm:pt modelId="{5808F4A0-ED35-45B6-BB67-A2330BF94CE1}" type="pres">
      <dgm:prSet presAssocID="{D626EDD9-C1FC-43CC-81B0-3BF56331EFE4}" presName="hierRoot3" presStyleCnt="0">
        <dgm:presLayoutVars>
          <dgm:hierBranch val="init"/>
        </dgm:presLayoutVars>
      </dgm:prSet>
      <dgm:spPr/>
    </dgm:pt>
    <dgm:pt modelId="{70CB8917-D78B-4677-8763-D4A0C1C9E761}" type="pres">
      <dgm:prSet presAssocID="{D626EDD9-C1FC-43CC-81B0-3BF56331EFE4}" presName="rootComposite3" presStyleCnt="0"/>
      <dgm:spPr/>
    </dgm:pt>
    <dgm:pt modelId="{84A547C3-C3D5-49DE-95FA-5FAC7BAEFDCF}" type="pres">
      <dgm:prSet presAssocID="{D626EDD9-C1FC-43CC-81B0-3BF56331EFE4}" presName="rootText3" presStyleLbl="asst1" presStyleIdx="2" presStyleCnt="4">
        <dgm:presLayoutVars>
          <dgm:chPref val="3"/>
        </dgm:presLayoutVars>
      </dgm:prSet>
      <dgm:spPr/>
    </dgm:pt>
    <dgm:pt modelId="{7F747BA9-BF4C-438E-9871-372A7F401A63}" type="pres">
      <dgm:prSet presAssocID="{D626EDD9-C1FC-43CC-81B0-3BF56331EFE4}" presName="rootConnector3" presStyleLbl="asst1" presStyleIdx="2" presStyleCnt="4"/>
      <dgm:spPr/>
    </dgm:pt>
    <dgm:pt modelId="{6DEB6899-E10C-4C79-B20E-BF75C0ECD28A}" type="pres">
      <dgm:prSet presAssocID="{D626EDD9-C1FC-43CC-81B0-3BF56331EFE4}" presName="hierChild6" presStyleCnt="0"/>
      <dgm:spPr/>
    </dgm:pt>
    <dgm:pt modelId="{D2BA9FB4-875E-4740-9448-551576FACC3D}" type="pres">
      <dgm:prSet presAssocID="{D626EDD9-C1FC-43CC-81B0-3BF56331EFE4}" presName="hierChild7" presStyleCnt="0"/>
      <dgm:spPr/>
    </dgm:pt>
    <dgm:pt modelId="{5E6852B1-98E2-4C1C-95EC-3E4BA4CAEE51}" type="pres">
      <dgm:prSet presAssocID="{B10FC1ED-7196-45CE-B144-F04AC299AEEA}" presName="Name111" presStyleLbl="parChTrans1D3" presStyleIdx="1" presStyleCnt="2"/>
      <dgm:spPr/>
    </dgm:pt>
    <dgm:pt modelId="{7636748E-D381-40CE-92D3-0533B309CCAE}" type="pres">
      <dgm:prSet presAssocID="{5BBD1ED0-9177-4E66-8312-262A3554FD55}" presName="hierRoot3" presStyleCnt="0">
        <dgm:presLayoutVars>
          <dgm:hierBranch val="init"/>
        </dgm:presLayoutVars>
      </dgm:prSet>
      <dgm:spPr/>
    </dgm:pt>
    <dgm:pt modelId="{64747197-F8F9-478B-A800-12D800331A5B}" type="pres">
      <dgm:prSet presAssocID="{5BBD1ED0-9177-4E66-8312-262A3554FD55}" presName="rootComposite3" presStyleCnt="0"/>
      <dgm:spPr/>
    </dgm:pt>
    <dgm:pt modelId="{677F11EC-1CD8-4FC0-8E08-D7E35F6FE809}" type="pres">
      <dgm:prSet presAssocID="{5BBD1ED0-9177-4E66-8312-262A3554FD55}" presName="rootText3" presStyleLbl="asst1" presStyleIdx="3" presStyleCnt="4" custScaleX="72088">
        <dgm:presLayoutVars>
          <dgm:chPref val="3"/>
        </dgm:presLayoutVars>
      </dgm:prSet>
      <dgm:spPr/>
    </dgm:pt>
    <dgm:pt modelId="{C9BF798C-4F61-468D-836F-54D2669A4F43}" type="pres">
      <dgm:prSet presAssocID="{5BBD1ED0-9177-4E66-8312-262A3554FD55}" presName="rootConnector3" presStyleLbl="asst1" presStyleIdx="3" presStyleCnt="4"/>
      <dgm:spPr/>
    </dgm:pt>
    <dgm:pt modelId="{0E431FCD-B4EF-416A-B9EA-237868069A75}" type="pres">
      <dgm:prSet presAssocID="{5BBD1ED0-9177-4E66-8312-262A3554FD55}" presName="hierChild6" presStyleCnt="0"/>
      <dgm:spPr/>
    </dgm:pt>
    <dgm:pt modelId="{2CBB8AC4-9CA5-4F02-90FA-566086FD53DF}" type="pres">
      <dgm:prSet presAssocID="{5BBD1ED0-9177-4E66-8312-262A3554FD55}" presName="hierChild7" presStyleCnt="0"/>
      <dgm:spPr/>
    </dgm:pt>
  </dgm:ptLst>
  <dgm:cxnLst>
    <dgm:cxn modelId="{69672E05-311B-442D-8C06-0AF72BABA033}" type="presOf" srcId="{BBA687B9-6907-443B-BB0B-9E877D6A2DD4}" destId="{36C799C5-7A61-4148-896E-899D24B4D11E}" srcOrd="0" destOrd="0" presId="urn:microsoft.com/office/officeart/2005/8/layout/orgChart1"/>
    <dgm:cxn modelId="{96516A09-EA9E-424F-9842-A3747B6C9904}" type="presOf" srcId="{0A77C24F-FA4D-4A9A-875A-1D4E9AEB9261}" destId="{67AF48B8-2823-4AF2-A43F-FAFBED02F1C9}" srcOrd="1" destOrd="0" presId="urn:microsoft.com/office/officeart/2005/8/layout/orgChart1"/>
    <dgm:cxn modelId="{E7F35436-4221-4DA9-A631-1D334450E5A7}" srcId="{D626EDD9-C1FC-43CC-81B0-3BF56331EFE4}" destId="{5BBD1ED0-9177-4E66-8312-262A3554FD55}" srcOrd="0" destOrd="0" parTransId="{B10FC1ED-7196-45CE-B144-F04AC299AEEA}" sibTransId="{1D433F82-ED73-42DD-ABC5-72704CC41C84}"/>
    <dgm:cxn modelId="{439E9B64-6487-46BB-8C20-738BA52D2799}" type="presOf" srcId="{DD035A6A-959A-41FF-B4CA-8BA5D8A6CE07}" destId="{5322E374-610B-4AA1-B959-C78767FA419D}" srcOrd="0" destOrd="0" presId="urn:microsoft.com/office/officeart/2005/8/layout/orgChart1"/>
    <dgm:cxn modelId="{E5D98266-611F-411F-B359-6AA85349F5D6}" srcId="{EDC43CB0-D68A-4AC9-A2E1-54F48419FE78}" destId="{48533426-443F-4161-8799-30B283DC3ED6}" srcOrd="0" destOrd="0" parTransId="{BBA687B9-6907-443B-BB0B-9E877D6A2DD4}" sibTransId="{3024DBD4-1E07-4466-8B5D-427C6C9327AF}"/>
    <dgm:cxn modelId="{77C41F68-F458-41AC-BE34-F0581D089FB8}" type="presOf" srcId="{0A77C24F-FA4D-4A9A-875A-1D4E9AEB9261}" destId="{1375FC75-D195-4EF2-B9E8-A36F3D516F7E}" srcOrd="0" destOrd="0" presId="urn:microsoft.com/office/officeart/2005/8/layout/orgChart1"/>
    <dgm:cxn modelId="{E794DA77-6B22-4DDB-84BA-35797B1C699E}" type="presOf" srcId="{B10FC1ED-7196-45CE-B144-F04AC299AEEA}" destId="{5E6852B1-98E2-4C1C-95EC-3E4BA4CAEE51}" srcOrd="0" destOrd="0" presId="urn:microsoft.com/office/officeart/2005/8/layout/orgChart1"/>
    <dgm:cxn modelId="{AC15F778-59BC-4ACE-BD77-A8F1C929EF85}" type="presOf" srcId="{EDC43CB0-D68A-4AC9-A2E1-54F48419FE78}" destId="{511B814C-E7F1-45CF-812A-085B086A6597}" srcOrd="1" destOrd="0" presId="urn:microsoft.com/office/officeart/2005/8/layout/orgChart1"/>
    <dgm:cxn modelId="{5A14DF87-8DB2-4750-AB58-D5B1AD3CABAD}" srcId="{FA981EF9-E3D3-40BE-9350-6EDD896C8244}" destId="{0A77C24F-FA4D-4A9A-875A-1D4E9AEB9261}" srcOrd="0" destOrd="0" parTransId="{8D0EDEC5-453D-4F91-9E6D-F844355E8C81}" sibTransId="{268921D9-CA32-49B8-BA4E-9FC428CA6C45}"/>
    <dgm:cxn modelId="{0B4DFF93-D194-4E61-BED4-27E3EE5099D5}" type="presOf" srcId="{48533426-443F-4161-8799-30B283DC3ED6}" destId="{3E9E096D-3453-442D-8A73-87BC1DB90D18}" srcOrd="1" destOrd="0" presId="urn:microsoft.com/office/officeart/2005/8/layout/orgChart1"/>
    <dgm:cxn modelId="{3F823D9A-E532-48DB-8E03-E2A7CEBA762C}" type="presOf" srcId="{5BBD1ED0-9177-4E66-8312-262A3554FD55}" destId="{677F11EC-1CD8-4FC0-8E08-D7E35F6FE809}" srcOrd="0" destOrd="0" presId="urn:microsoft.com/office/officeart/2005/8/layout/orgChart1"/>
    <dgm:cxn modelId="{4672A2AD-561D-44EE-8994-D987E703FE71}" type="presOf" srcId="{E2C776EA-0C68-47B2-B003-0A4D9D616F91}" destId="{2EDDF119-066E-4D8C-9D71-DEEC61FB46D3}" srcOrd="0" destOrd="0" presId="urn:microsoft.com/office/officeart/2005/8/layout/orgChart1"/>
    <dgm:cxn modelId="{3BC5E9B0-09CB-4B97-8AE5-521A168D0091}" type="presOf" srcId="{D626EDD9-C1FC-43CC-81B0-3BF56331EFE4}" destId="{84A547C3-C3D5-49DE-95FA-5FAC7BAEFDCF}" srcOrd="0" destOrd="0" presId="urn:microsoft.com/office/officeart/2005/8/layout/orgChart1"/>
    <dgm:cxn modelId="{520E39C6-AACD-44EF-8968-3F19371568E5}" type="presOf" srcId="{EDC43CB0-D68A-4AC9-A2E1-54F48419FE78}" destId="{437F6D4A-5B67-418C-85BE-668CFE525800}" srcOrd="0" destOrd="0" presId="urn:microsoft.com/office/officeart/2005/8/layout/orgChart1"/>
    <dgm:cxn modelId="{6BFD27CB-6543-43EC-9FA1-F0960B868F2B}" type="presOf" srcId="{D626EDD9-C1FC-43CC-81B0-3BF56331EFE4}" destId="{7F747BA9-BF4C-438E-9871-372A7F401A63}" srcOrd="1" destOrd="0" presId="urn:microsoft.com/office/officeart/2005/8/layout/orgChart1"/>
    <dgm:cxn modelId="{21FE47D1-1147-450F-8EF6-F48CA6013316}" type="presOf" srcId="{FA981EF9-E3D3-40BE-9350-6EDD896C8244}" destId="{93505F4D-3B25-4E0A-8F0A-70E1CF7AD6AE}" srcOrd="0" destOrd="0" presId="urn:microsoft.com/office/officeart/2005/8/layout/orgChart1"/>
    <dgm:cxn modelId="{44E9A3DA-AE0C-474C-8421-79B206F10765}" type="presOf" srcId="{48533426-443F-4161-8799-30B283DC3ED6}" destId="{2B5CADE9-695C-425A-8629-4574F7EF2E56}" srcOrd="0" destOrd="0" presId="urn:microsoft.com/office/officeart/2005/8/layout/orgChart1"/>
    <dgm:cxn modelId="{C19E50DE-5BA0-4A73-8992-2AE58F37A050}" type="presOf" srcId="{5BBD1ED0-9177-4E66-8312-262A3554FD55}" destId="{C9BF798C-4F61-468D-836F-54D2669A4F43}" srcOrd="1" destOrd="0" presId="urn:microsoft.com/office/officeart/2005/8/layout/orgChart1"/>
    <dgm:cxn modelId="{DCF3D3E7-DD4B-4BC6-B793-656F8914C911}" srcId="{0A77C24F-FA4D-4A9A-875A-1D4E9AEB9261}" destId="{D626EDD9-C1FC-43CC-81B0-3BF56331EFE4}" srcOrd="1" destOrd="0" parTransId="{E2C776EA-0C68-47B2-B003-0A4D9D616F91}" sibTransId="{733E87CD-92DC-495F-BC78-CDFA52AFD82F}"/>
    <dgm:cxn modelId="{3B8A0CE9-DDDC-4B07-A8B6-34EA63B0BDC6}" srcId="{0A77C24F-FA4D-4A9A-875A-1D4E9AEB9261}" destId="{EDC43CB0-D68A-4AC9-A2E1-54F48419FE78}" srcOrd="0" destOrd="0" parTransId="{DD035A6A-959A-41FF-B4CA-8BA5D8A6CE07}" sibTransId="{C319124A-8F33-4633-9995-7A7C7835B8F9}"/>
    <dgm:cxn modelId="{19A78F6D-1749-4030-B779-003F30BD8B8F}" type="presParOf" srcId="{93505F4D-3B25-4E0A-8F0A-70E1CF7AD6AE}" destId="{0517533F-5298-4607-B5A2-E061E6CA02E9}" srcOrd="0" destOrd="0" presId="urn:microsoft.com/office/officeart/2005/8/layout/orgChart1"/>
    <dgm:cxn modelId="{E1EBCA76-B6A6-4027-8BB6-4021BF25DEE9}" type="presParOf" srcId="{0517533F-5298-4607-B5A2-E061E6CA02E9}" destId="{7FC16EA2-53AC-4A45-939E-AAC9847BFAB9}" srcOrd="0" destOrd="0" presId="urn:microsoft.com/office/officeart/2005/8/layout/orgChart1"/>
    <dgm:cxn modelId="{C8FD9C4A-FA78-42E5-AE7E-DA04CC355469}" type="presParOf" srcId="{7FC16EA2-53AC-4A45-939E-AAC9847BFAB9}" destId="{1375FC75-D195-4EF2-B9E8-A36F3D516F7E}" srcOrd="0" destOrd="0" presId="urn:microsoft.com/office/officeart/2005/8/layout/orgChart1"/>
    <dgm:cxn modelId="{5E657142-75FB-4DDB-9DD4-26050A1F4A1A}" type="presParOf" srcId="{7FC16EA2-53AC-4A45-939E-AAC9847BFAB9}" destId="{67AF48B8-2823-4AF2-A43F-FAFBED02F1C9}" srcOrd="1" destOrd="0" presId="urn:microsoft.com/office/officeart/2005/8/layout/orgChart1"/>
    <dgm:cxn modelId="{A7FDC963-2D71-4606-BBC9-DD9AA97CD80A}" type="presParOf" srcId="{0517533F-5298-4607-B5A2-E061E6CA02E9}" destId="{E72484A8-1958-4CFF-A78F-1030C8259144}" srcOrd="1" destOrd="0" presId="urn:microsoft.com/office/officeart/2005/8/layout/orgChart1"/>
    <dgm:cxn modelId="{AD69938C-FB4E-4205-B494-876117801397}" type="presParOf" srcId="{0517533F-5298-4607-B5A2-E061E6CA02E9}" destId="{F494D87C-E508-4C94-8D36-2B69A8CA80CD}" srcOrd="2" destOrd="0" presId="urn:microsoft.com/office/officeart/2005/8/layout/orgChart1"/>
    <dgm:cxn modelId="{77551CBF-6F6C-4B56-93E6-5842B4F99F45}" type="presParOf" srcId="{F494D87C-E508-4C94-8D36-2B69A8CA80CD}" destId="{5322E374-610B-4AA1-B959-C78767FA419D}" srcOrd="0" destOrd="0" presId="urn:microsoft.com/office/officeart/2005/8/layout/orgChart1"/>
    <dgm:cxn modelId="{A75FBD68-01D2-406C-97D2-5991F18288FC}" type="presParOf" srcId="{F494D87C-E508-4C94-8D36-2B69A8CA80CD}" destId="{1745A42F-BD73-4C0E-9A3F-9F153CE75985}" srcOrd="1" destOrd="0" presId="urn:microsoft.com/office/officeart/2005/8/layout/orgChart1"/>
    <dgm:cxn modelId="{2A0BDAE8-0D2B-440A-B455-214C9C9C4A70}" type="presParOf" srcId="{1745A42F-BD73-4C0E-9A3F-9F153CE75985}" destId="{62AE122F-B708-406E-A144-8FCD566F13C5}" srcOrd="0" destOrd="0" presId="urn:microsoft.com/office/officeart/2005/8/layout/orgChart1"/>
    <dgm:cxn modelId="{0B1A3B4D-7698-4EB5-B7F4-533978D121B2}" type="presParOf" srcId="{62AE122F-B708-406E-A144-8FCD566F13C5}" destId="{437F6D4A-5B67-418C-85BE-668CFE525800}" srcOrd="0" destOrd="0" presId="urn:microsoft.com/office/officeart/2005/8/layout/orgChart1"/>
    <dgm:cxn modelId="{92B7D102-EEED-4800-A31D-8A20EFD184B4}" type="presParOf" srcId="{62AE122F-B708-406E-A144-8FCD566F13C5}" destId="{511B814C-E7F1-45CF-812A-085B086A6597}" srcOrd="1" destOrd="0" presId="urn:microsoft.com/office/officeart/2005/8/layout/orgChart1"/>
    <dgm:cxn modelId="{571875ED-52F3-4A27-AAD3-A13D39722A63}" type="presParOf" srcId="{1745A42F-BD73-4C0E-9A3F-9F153CE75985}" destId="{7A9805D3-CB4A-4B47-A1B8-15A0A8C5EAB6}" srcOrd="1" destOrd="0" presId="urn:microsoft.com/office/officeart/2005/8/layout/orgChart1"/>
    <dgm:cxn modelId="{5D2B92DA-19DB-4CDC-86F4-BC49BF85013B}" type="presParOf" srcId="{1745A42F-BD73-4C0E-9A3F-9F153CE75985}" destId="{0FD793F6-87A1-4B98-B71C-C7F2AED4EE9F}" srcOrd="2" destOrd="0" presId="urn:microsoft.com/office/officeart/2005/8/layout/orgChart1"/>
    <dgm:cxn modelId="{6ADC39AE-F7E5-4FDC-8551-6FF0B6D3634A}" type="presParOf" srcId="{0FD793F6-87A1-4B98-B71C-C7F2AED4EE9F}" destId="{36C799C5-7A61-4148-896E-899D24B4D11E}" srcOrd="0" destOrd="0" presId="urn:microsoft.com/office/officeart/2005/8/layout/orgChart1"/>
    <dgm:cxn modelId="{EFFED0D4-1DCA-411D-9999-191DF446776A}" type="presParOf" srcId="{0FD793F6-87A1-4B98-B71C-C7F2AED4EE9F}" destId="{CB6754D0-F584-49E1-A0E4-C2CFE7EEEEAC}" srcOrd="1" destOrd="0" presId="urn:microsoft.com/office/officeart/2005/8/layout/orgChart1"/>
    <dgm:cxn modelId="{07A07574-D48C-4E13-9BB7-C4814FA4A258}" type="presParOf" srcId="{CB6754D0-F584-49E1-A0E4-C2CFE7EEEEAC}" destId="{2224F41B-B489-4871-8438-B48F16013A61}" srcOrd="0" destOrd="0" presId="urn:microsoft.com/office/officeart/2005/8/layout/orgChart1"/>
    <dgm:cxn modelId="{66E433DE-23AA-4A82-8CE7-6C8A0B66AF9B}" type="presParOf" srcId="{2224F41B-B489-4871-8438-B48F16013A61}" destId="{2B5CADE9-695C-425A-8629-4574F7EF2E56}" srcOrd="0" destOrd="0" presId="urn:microsoft.com/office/officeart/2005/8/layout/orgChart1"/>
    <dgm:cxn modelId="{E2E597B2-4C63-4DD0-8A73-CAEC73076078}" type="presParOf" srcId="{2224F41B-B489-4871-8438-B48F16013A61}" destId="{3E9E096D-3453-442D-8A73-87BC1DB90D18}" srcOrd="1" destOrd="0" presId="urn:microsoft.com/office/officeart/2005/8/layout/orgChart1"/>
    <dgm:cxn modelId="{45A21CAC-B49F-4D35-9E4B-F39780778C00}" type="presParOf" srcId="{CB6754D0-F584-49E1-A0E4-C2CFE7EEEEAC}" destId="{EE78F089-15D5-46D8-8786-94169BDABCDD}" srcOrd="1" destOrd="0" presId="urn:microsoft.com/office/officeart/2005/8/layout/orgChart1"/>
    <dgm:cxn modelId="{D765C3D1-EB31-48F0-A0A5-F9D1070E2CD7}" type="presParOf" srcId="{CB6754D0-F584-49E1-A0E4-C2CFE7EEEEAC}" destId="{0DE751FE-968A-46F0-9656-DD29B70D53E2}" srcOrd="2" destOrd="0" presId="urn:microsoft.com/office/officeart/2005/8/layout/orgChart1"/>
    <dgm:cxn modelId="{02969034-5A6B-4221-8F87-8BB523BDA358}" type="presParOf" srcId="{F494D87C-E508-4C94-8D36-2B69A8CA80CD}" destId="{2EDDF119-066E-4D8C-9D71-DEEC61FB46D3}" srcOrd="2" destOrd="0" presId="urn:microsoft.com/office/officeart/2005/8/layout/orgChart1"/>
    <dgm:cxn modelId="{D8160569-D312-4164-9E9D-ABFFA5C811C4}" type="presParOf" srcId="{F494D87C-E508-4C94-8D36-2B69A8CA80CD}" destId="{5808F4A0-ED35-45B6-BB67-A2330BF94CE1}" srcOrd="3" destOrd="0" presId="urn:microsoft.com/office/officeart/2005/8/layout/orgChart1"/>
    <dgm:cxn modelId="{4FF411AB-1775-4263-9166-1C83D93FFC0A}" type="presParOf" srcId="{5808F4A0-ED35-45B6-BB67-A2330BF94CE1}" destId="{70CB8917-D78B-4677-8763-D4A0C1C9E761}" srcOrd="0" destOrd="0" presId="urn:microsoft.com/office/officeart/2005/8/layout/orgChart1"/>
    <dgm:cxn modelId="{B27EC10E-FA65-438B-BF6F-CDFCABC3C17C}" type="presParOf" srcId="{70CB8917-D78B-4677-8763-D4A0C1C9E761}" destId="{84A547C3-C3D5-49DE-95FA-5FAC7BAEFDCF}" srcOrd="0" destOrd="0" presId="urn:microsoft.com/office/officeart/2005/8/layout/orgChart1"/>
    <dgm:cxn modelId="{B4CFF507-CAB7-43A6-80A7-ED06D9A4EC77}" type="presParOf" srcId="{70CB8917-D78B-4677-8763-D4A0C1C9E761}" destId="{7F747BA9-BF4C-438E-9871-372A7F401A63}" srcOrd="1" destOrd="0" presId="urn:microsoft.com/office/officeart/2005/8/layout/orgChart1"/>
    <dgm:cxn modelId="{8EB9F6BA-18BA-4C8E-B687-3CA4FBF5678A}" type="presParOf" srcId="{5808F4A0-ED35-45B6-BB67-A2330BF94CE1}" destId="{6DEB6899-E10C-4C79-B20E-BF75C0ECD28A}" srcOrd="1" destOrd="0" presId="urn:microsoft.com/office/officeart/2005/8/layout/orgChart1"/>
    <dgm:cxn modelId="{53CDAAA3-D736-4B9F-A8FE-106C44D1A0A6}" type="presParOf" srcId="{5808F4A0-ED35-45B6-BB67-A2330BF94CE1}" destId="{D2BA9FB4-875E-4740-9448-551576FACC3D}" srcOrd="2" destOrd="0" presId="urn:microsoft.com/office/officeart/2005/8/layout/orgChart1"/>
    <dgm:cxn modelId="{5214CD4A-0EA6-425E-BBFE-2381A24A6E2D}" type="presParOf" srcId="{D2BA9FB4-875E-4740-9448-551576FACC3D}" destId="{5E6852B1-98E2-4C1C-95EC-3E4BA4CAEE51}" srcOrd="0" destOrd="0" presId="urn:microsoft.com/office/officeart/2005/8/layout/orgChart1"/>
    <dgm:cxn modelId="{0535E2FE-CBD8-447E-B27A-28CE8F92F276}" type="presParOf" srcId="{D2BA9FB4-875E-4740-9448-551576FACC3D}" destId="{7636748E-D381-40CE-92D3-0533B309CCAE}" srcOrd="1" destOrd="0" presId="urn:microsoft.com/office/officeart/2005/8/layout/orgChart1"/>
    <dgm:cxn modelId="{C97AF007-88D2-46EC-AEC8-32A8BA47A9DC}" type="presParOf" srcId="{7636748E-D381-40CE-92D3-0533B309CCAE}" destId="{64747197-F8F9-478B-A800-12D800331A5B}" srcOrd="0" destOrd="0" presId="urn:microsoft.com/office/officeart/2005/8/layout/orgChart1"/>
    <dgm:cxn modelId="{5237099B-2D8C-4862-8038-D35219D0139E}" type="presParOf" srcId="{64747197-F8F9-478B-A800-12D800331A5B}" destId="{677F11EC-1CD8-4FC0-8E08-D7E35F6FE809}" srcOrd="0" destOrd="0" presId="urn:microsoft.com/office/officeart/2005/8/layout/orgChart1"/>
    <dgm:cxn modelId="{6366F484-5C3A-45C2-B780-313E24A91D28}" type="presParOf" srcId="{64747197-F8F9-478B-A800-12D800331A5B}" destId="{C9BF798C-4F61-468D-836F-54D2669A4F43}" srcOrd="1" destOrd="0" presId="urn:microsoft.com/office/officeart/2005/8/layout/orgChart1"/>
    <dgm:cxn modelId="{6BAC18F2-915E-472A-B178-28EF8B3A29E8}" type="presParOf" srcId="{7636748E-D381-40CE-92D3-0533B309CCAE}" destId="{0E431FCD-B4EF-416A-B9EA-237868069A75}" srcOrd="1" destOrd="0" presId="urn:microsoft.com/office/officeart/2005/8/layout/orgChart1"/>
    <dgm:cxn modelId="{95A7B747-1C30-427D-88B2-7D26828D7898}" type="presParOf" srcId="{7636748E-D381-40CE-92D3-0533B309CCAE}" destId="{2CBB8AC4-9CA5-4F02-90FA-566086FD53D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2C6B01-DF04-4D32-AAEF-AEBD9EE34A35}"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48C63A7-4E84-47A9-9690-C76D55C49337}">
      <dgm:prSet phldrT="[Text]"/>
      <dgm:spPr/>
      <dgm:t>
        <a:bodyPr/>
        <a:lstStyle/>
        <a:p>
          <a:r>
            <a:rPr lang="en-US" dirty="0"/>
            <a:t>Horizons</a:t>
          </a:r>
        </a:p>
      </dgm:t>
    </dgm:pt>
    <dgm:pt modelId="{6F245140-AEB1-4E3A-B472-D5668F38B53E}" type="parTrans" cxnId="{C0F77A9E-A873-4368-B6B6-5C87A277109D}">
      <dgm:prSet/>
      <dgm:spPr/>
      <dgm:t>
        <a:bodyPr/>
        <a:lstStyle/>
        <a:p>
          <a:endParaRPr lang="en-US"/>
        </a:p>
      </dgm:t>
    </dgm:pt>
    <dgm:pt modelId="{FA2A7F61-B51B-410C-97B3-74A576E1C690}" type="sibTrans" cxnId="{C0F77A9E-A873-4368-B6B6-5C87A277109D}">
      <dgm:prSet/>
      <dgm:spPr/>
      <dgm:t>
        <a:bodyPr/>
        <a:lstStyle/>
        <a:p>
          <a:endParaRPr lang="en-US"/>
        </a:p>
      </dgm:t>
    </dgm:pt>
    <dgm:pt modelId="{6D42310C-50D4-4C07-B7C8-DABB6D787DEE}">
      <dgm:prSet phldrT="[Text]"/>
      <dgm:spPr/>
      <dgm:t>
        <a:bodyPr/>
        <a:lstStyle/>
        <a:p>
          <a:r>
            <a:rPr lang="en-US" dirty="0"/>
            <a:t>Segment/Slice Depth Intervals</a:t>
          </a:r>
        </a:p>
      </dgm:t>
    </dgm:pt>
    <dgm:pt modelId="{29245AC1-30AF-41E0-91A2-E27FF08DEF91}" type="parTrans" cxnId="{74783580-474F-457A-8E46-FB47811B2235}">
      <dgm:prSet/>
      <dgm:spPr/>
      <dgm:t>
        <a:bodyPr/>
        <a:lstStyle/>
        <a:p>
          <a:endParaRPr lang="en-US"/>
        </a:p>
      </dgm:t>
    </dgm:pt>
    <dgm:pt modelId="{11B88E05-A9D4-4E38-A653-7CB878B7392A}" type="sibTrans" cxnId="{74783580-474F-457A-8E46-FB47811B2235}">
      <dgm:prSet/>
      <dgm:spPr/>
      <dgm:t>
        <a:bodyPr/>
        <a:lstStyle/>
        <a:p>
          <a:endParaRPr lang="en-US"/>
        </a:p>
      </dgm:t>
    </dgm:pt>
    <dgm:pt modelId="{69CF453D-7C16-4B75-807A-E6BD51598887}">
      <dgm:prSet phldrT="[Text]"/>
      <dgm:spPr/>
      <dgm:t>
        <a:bodyPr/>
        <a:lstStyle/>
        <a:p>
          <a:r>
            <a:rPr lang="en-US" dirty="0"/>
            <a:t>Component</a:t>
          </a:r>
        </a:p>
      </dgm:t>
    </dgm:pt>
    <dgm:pt modelId="{557F2743-97D6-4259-90DE-3C1159900C50}" type="parTrans" cxnId="{10D3B56F-B7CD-4DD0-A6F5-D3CCAC5D8D06}">
      <dgm:prSet/>
      <dgm:spPr/>
      <dgm:t>
        <a:bodyPr/>
        <a:lstStyle/>
        <a:p>
          <a:endParaRPr lang="en-US"/>
        </a:p>
      </dgm:t>
    </dgm:pt>
    <dgm:pt modelId="{16DFB45B-E956-47CF-8543-718D8E88B571}" type="sibTrans" cxnId="{10D3B56F-B7CD-4DD0-A6F5-D3CCAC5D8D06}">
      <dgm:prSet/>
      <dgm:spPr/>
      <dgm:t>
        <a:bodyPr/>
        <a:lstStyle/>
        <a:p>
          <a:endParaRPr lang="en-US"/>
        </a:p>
      </dgm:t>
    </dgm:pt>
    <dgm:pt modelId="{B3463A98-047C-4E9E-991E-706C8F8BEA6B}">
      <dgm:prSet phldrT="[Text]"/>
      <dgm:spPr/>
      <dgm:t>
        <a:bodyPr/>
        <a:lstStyle/>
        <a:p>
          <a:r>
            <a:rPr lang="en-US" dirty="0"/>
            <a:t>Aggregate Depth Intervals</a:t>
          </a:r>
        </a:p>
      </dgm:t>
    </dgm:pt>
    <dgm:pt modelId="{BFECB163-3E4F-424B-A2AE-404F53E4549F}" type="parTrans" cxnId="{BD5CC449-1CAE-43B1-A55E-F4F040D1BBF7}">
      <dgm:prSet/>
      <dgm:spPr/>
      <dgm:t>
        <a:bodyPr/>
        <a:lstStyle/>
        <a:p>
          <a:endParaRPr lang="en-US"/>
        </a:p>
      </dgm:t>
    </dgm:pt>
    <dgm:pt modelId="{2294D3FE-7C73-47D1-A3C3-9161E2AB61D4}" type="sibTrans" cxnId="{BD5CC449-1CAE-43B1-A55E-F4F040D1BBF7}">
      <dgm:prSet/>
      <dgm:spPr/>
      <dgm:t>
        <a:bodyPr/>
        <a:lstStyle/>
        <a:p>
          <a:endParaRPr lang="en-US"/>
        </a:p>
      </dgm:t>
    </dgm:pt>
    <dgm:pt modelId="{EF470C84-C04B-4E73-9C77-E2FA6A25E4FE}">
      <dgm:prSet phldrT="[Text]"/>
      <dgm:spPr/>
      <dgm:t>
        <a:bodyPr/>
        <a:lstStyle/>
        <a:p>
          <a:r>
            <a:rPr lang="en-US" dirty="0"/>
            <a:t>Map Unit</a:t>
          </a:r>
        </a:p>
      </dgm:t>
    </dgm:pt>
    <dgm:pt modelId="{E941B6D2-2327-40AE-82FE-2AAA7BD0A201}" type="parTrans" cxnId="{529D78F4-7EFB-4B40-8B43-6B32D1577224}">
      <dgm:prSet/>
      <dgm:spPr/>
      <dgm:t>
        <a:bodyPr/>
        <a:lstStyle/>
        <a:p>
          <a:endParaRPr lang="en-US"/>
        </a:p>
      </dgm:t>
    </dgm:pt>
    <dgm:pt modelId="{A944ED13-A6F6-49D1-A78D-17B366088065}" type="sibTrans" cxnId="{529D78F4-7EFB-4B40-8B43-6B32D1577224}">
      <dgm:prSet/>
      <dgm:spPr/>
      <dgm:t>
        <a:bodyPr/>
        <a:lstStyle/>
        <a:p>
          <a:endParaRPr lang="en-US"/>
        </a:p>
      </dgm:t>
    </dgm:pt>
    <dgm:pt modelId="{06ED138C-58C6-44F9-82AF-6F85D1331E65}">
      <dgm:prSet phldrT="[Text]"/>
      <dgm:spPr/>
      <dgm:t>
        <a:bodyPr/>
        <a:lstStyle/>
        <a:p>
          <a:r>
            <a:rPr lang="en-US" dirty="0"/>
            <a:t>Aggregate Component</a:t>
          </a:r>
        </a:p>
      </dgm:t>
    </dgm:pt>
    <dgm:pt modelId="{9BD41D0B-3E6A-4ABD-AF18-D91B41198801}" type="parTrans" cxnId="{2BB6017F-AC74-436C-999F-0A5EBED5D103}">
      <dgm:prSet/>
      <dgm:spPr/>
      <dgm:t>
        <a:bodyPr/>
        <a:lstStyle/>
        <a:p>
          <a:endParaRPr lang="en-US"/>
        </a:p>
      </dgm:t>
    </dgm:pt>
    <dgm:pt modelId="{10E8D001-90C4-49EA-993E-2F22F1606F15}" type="sibTrans" cxnId="{2BB6017F-AC74-436C-999F-0A5EBED5D103}">
      <dgm:prSet/>
      <dgm:spPr/>
      <dgm:t>
        <a:bodyPr/>
        <a:lstStyle/>
        <a:p>
          <a:endParaRPr lang="en-US"/>
        </a:p>
      </dgm:t>
    </dgm:pt>
    <dgm:pt modelId="{4B6C2369-3B5C-4095-B8C5-7B49BA831108}">
      <dgm:prSet/>
      <dgm:spPr/>
      <dgm:t>
        <a:bodyPr/>
        <a:lstStyle/>
        <a:p>
          <a:r>
            <a:rPr lang="en-US" dirty="0"/>
            <a:t>Weight by Horizon Thickness (cm)</a:t>
          </a:r>
        </a:p>
      </dgm:t>
    </dgm:pt>
    <dgm:pt modelId="{B6B85490-C59C-44E2-AD67-7BA760ADDF3E}" type="parTrans" cxnId="{96B3D53F-3304-4C69-A59A-A5B697932FF1}">
      <dgm:prSet/>
      <dgm:spPr/>
      <dgm:t>
        <a:bodyPr/>
        <a:lstStyle/>
        <a:p>
          <a:endParaRPr lang="en-US"/>
        </a:p>
      </dgm:t>
    </dgm:pt>
    <dgm:pt modelId="{48D63B6A-7401-4219-B83D-ECD534C6219A}" type="sibTrans" cxnId="{96B3D53F-3304-4C69-A59A-A5B697932FF1}">
      <dgm:prSet/>
      <dgm:spPr/>
      <dgm:t>
        <a:bodyPr/>
        <a:lstStyle/>
        <a:p>
          <a:endParaRPr lang="en-US"/>
        </a:p>
      </dgm:t>
    </dgm:pt>
    <dgm:pt modelId="{83DD5CD0-B197-4814-8CA5-5CB225329D1C}">
      <dgm:prSet phldrT="[Text]"/>
      <dgm:spPr/>
      <dgm:t>
        <a:bodyPr/>
        <a:lstStyle/>
        <a:p>
          <a:r>
            <a:rPr lang="en-US" dirty="0"/>
            <a:t>Weight by Component Composition (%)</a:t>
          </a:r>
        </a:p>
      </dgm:t>
    </dgm:pt>
    <dgm:pt modelId="{85E6168B-56B6-4E41-9263-F365A295A7E9}" type="parTrans" cxnId="{A2CF4062-D1A6-45A6-932A-6CCCEE1537E0}">
      <dgm:prSet/>
      <dgm:spPr/>
      <dgm:t>
        <a:bodyPr/>
        <a:lstStyle/>
        <a:p>
          <a:endParaRPr lang="en-US"/>
        </a:p>
      </dgm:t>
    </dgm:pt>
    <dgm:pt modelId="{6C36350C-DB6B-4279-BB02-D0DCBBA490FF}" type="sibTrans" cxnId="{A2CF4062-D1A6-45A6-932A-6CCCEE1537E0}">
      <dgm:prSet/>
      <dgm:spPr/>
      <dgm:t>
        <a:bodyPr/>
        <a:lstStyle/>
        <a:p>
          <a:endParaRPr lang="en-US"/>
        </a:p>
      </dgm:t>
    </dgm:pt>
    <dgm:pt modelId="{4FD3B720-975B-4A9C-92DD-69CAF8596650}" type="pres">
      <dgm:prSet presAssocID="{542C6B01-DF04-4D32-AAEF-AEBD9EE34A35}" presName="linearFlow" presStyleCnt="0">
        <dgm:presLayoutVars>
          <dgm:dir/>
          <dgm:animLvl val="lvl"/>
          <dgm:resizeHandles val="exact"/>
        </dgm:presLayoutVars>
      </dgm:prSet>
      <dgm:spPr/>
    </dgm:pt>
    <dgm:pt modelId="{C3D06C23-DDAD-49DD-8776-9BEFCC59FBF2}" type="pres">
      <dgm:prSet presAssocID="{B48C63A7-4E84-47A9-9690-C76D55C49337}" presName="composite" presStyleCnt="0"/>
      <dgm:spPr/>
    </dgm:pt>
    <dgm:pt modelId="{95B6DB44-D87A-4407-948E-831DAB3B8EDB}" type="pres">
      <dgm:prSet presAssocID="{B48C63A7-4E84-47A9-9690-C76D55C49337}" presName="parentText" presStyleLbl="alignNode1" presStyleIdx="0" presStyleCnt="3">
        <dgm:presLayoutVars>
          <dgm:chMax val="1"/>
          <dgm:bulletEnabled val="1"/>
        </dgm:presLayoutVars>
      </dgm:prSet>
      <dgm:spPr/>
    </dgm:pt>
    <dgm:pt modelId="{1A8A188D-247F-478E-9B55-10F4DAA20926}" type="pres">
      <dgm:prSet presAssocID="{B48C63A7-4E84-47A9-9690-C76D55C49337}" presName="descendantText" presStyleLbl="alignAcc1" presStyleIdx="0" presStyleCnt="3">
        <dgm:presLayoutVars>
          <dgm:bulletEnabled val="1"/>
        </dgm:presLayoutVars>
      </dgm:prSet>
      <dgm:spPr/>
    </dgm:pt>
    <dgm:pt modelId="{ED627137-CBEC-48A6-B28F-E1F14884BF6C}" type="pres">
      <dgm:prSet presAssocID="{FA2A7F61-B51B-410C-97B3-74A576E1C690}" presName="sp" presStyleCnt="0"/>
      <dgm:spPr/>
    </dgm:pt>
    <dgm:pt modelId="{243E2ACA-DEE8-43A6-86E3-DA3803A7148B}" type="pres">
      <dgm:prSet presAssocID="{69CF453D-7C16-4B75-807A-E6BD51598887}" presName="composite" presStyleCnt="0"/>
      <dgm:spPr/>
    </dgm:pt>
    <dgm:pt modelId="{6D51E5F2-9A60-4F7E-BA89-FD3F7FD06E8D}" type="pres">
      <dgm:prSet presAssocID="{69CF453D-7C16-4B75-807A-E6BD51598887}" presName="parentText" presStyleLbl="alignNode1" presStyleIdx="1" presStyleCnt="3">
        <dgm:presLayoutVars>
          <dgm:chMax val="1"/>
          <dgm:bulletEnabled val="1"/>
        </dgm:presLayoutVars>
      </dgm:prSet>
      <dgm:spPr/>
    </dgm:pt>
    <dgm:pt modelId="{FDB10EDF-7242-4459-986D-29CB17DF1643}" type="pres">
      <dgm:prSet presAssocID="{69CF453D-7C16-4B75-807A-E6BD51598887}" presName="descendantText" presStyleLbl="alignAcc1" presStyleIdx="1" presStyleCnt="3">
        <dgm:presLayoutVars>
          <dgm:bulletEnabled val="1"/>
        </dgm:presLayoutVars>
      </dgm:prSet>
      <dgm:spPr/>
    </dgm:pt>
    <dgm:pt modelId="{88226F1D-4F27-443C-BFFE-3D8F5CBF2993}" type="pres">
      <dgm:prSet presAssocID="{16DFB45B-E956-47CF-8543-718D8E88B571}" presName="sp" presStyleCnt="0"/>
      <dgm:spPr/>
    </dgm:pt>
    <dgm:pt modelId="{E14009E5-84F0-4C96-B90B-1828ECD69727}" type="pres">
      <dgm:prSet presAssocID="{EF470C84-C04B-4E73-9C77-E2FA6A25E4FE}" presName="composite" presStyleCnt="0"/>
      <dgm:spPr/>
    </dgm:pt>
    <dgm:pt modelId="{DA57F465-5D4C-43D2-8183-177EF4DF7412}" type="pres">
      <dgm:prSet presAssocID="{EF470C84-C04B-4E73-9C77-E2FA6A25E4FE}" presName="parentText" presStyleLbl="alignNode1" presStyleIdx="2" presStyleCnt="3">
        <dgm:presLayoutVars>
          <dgm:chMax val="1"/>
          <dgm:bulletEnabled val="1"/>
        </dgm:presLayoutVars>
      </dgm:prSet>
      <dgm:spPr/>
    </dgm:pt>
    <dgm:pt modelId="{BD1320DF-F0AA-48C6-BE04-BD5482DD8C19}" type="pres">
      <dgm:prSet presAssocID="{EF470C84-C04B-4E73-9C77-E2FA6A25E4FE}" presName="descendantText" presStyleLbl="alignAcc1" presStyleIdx="2" presStyleCnt="3">
        <dgm:presLayoutVars>
          <dgm:bulletEnabled val="1"/>
        </dgm:presLayoutVars>
      </dgm:prSet>
      <dgm:spPr/>
    </dgm:pt>
  </dgm:ptLst>
  <dgm:cxnLst>
    <dgm:cxn modelId="{49627D06-FDFD-475B-ABA5-8DBF5B87C967}" type="presOf" srcId="{06ED138C-58C6-44F9-82AF-6F85D1331E65}" destId="{BD1320DF-F0AA-48C6-BE04-BD5482DD8C19}" srcOrd="0" destOrd="0" presId="urn:microsoft.com/office/officeart/2005/8/layout/chevron2"/>
    <dgm:cxn modelId="{C8BB060C-2015-43C8-BC01-42290A04553D}" type="presOf" srcId="{EF470C84-C04B-4E73-9C77-E2FA6A25E4FE}" destId="{DA57F465-5D4C-43D2-8183-177EF4DF7412}" srcOrd="0" destOrd="0" presId="urn:microsoft.com/office/officeart/2005/8/layout/chevron2"/>
    <dgm:cxn modelId="{36DAA211-B742-436C-AEBD-5B676E4CE6A0}" type="presOf" srcId="{B48C63A7-4E84-47A9-9690-C76D55C49337}" destId="{95B6DB44-D87A-4407-948E-831DAB3B8EDB}" srcOrd="0" destOrd="0" presId="urn:microsoft.com/office/officeart/2005/8/layout/chevron2"/>
    <dgm:cxn modelId="{B65EAB14-5D05-4017-915F-7F3DBC80DE82}" type="presOf" srcId="{4B6C2369-3B5C-4095-B8C5-7B49BA831108}" destId="{FDB10EDF-7242-4459-986D-29CB17DF1643}" srcOrd="0" destOrd="1" presId="urn:microsoft.com/office/officeart/2005/8/layout/chevron2"/>
    <dgm:cxn modelId="{96B3D53F-3304-4C69-A59A-A5B697932FF1}" srcId="{69CF453D-7C16-4B75-807A-E6BD51598887}" destId="{4B6C2369-3B5C-4095-B8C5-7B49BA831108}" srcOrd="1" destOrd="0" parTransId="{B6B85490-C59C-44E2-AD67-7BA760ADDF3E}" sibTransId="{48D63B6A-7401-4219-B83D-ECD534C6219A}"/>
    <dgm:cxn modelId="{A2CF4062-D1A6-45A6-932A-6CCCEE1537E0}" srcId="{EF470C84-C04B-4E73-9C77-E2FA6A25E4FE}" destId="{83DD5CD0-B197-4814-8CA5-5CB225329D1C}" srcOrd="1" destOrd="0" parTransId="{85E6168B-56B6-4E41-9263-F365A295A7E9}" sibTransId="{6C36350C-DB6B-4279-BB02-D0DCBBA490FF}"/>
    <dgm:cxn modelId="{BD5CC449-1CAE-43B1-A55E-F4F040D1BBF7}" srcId="{69CF453D-7C16-4B75-807A-E6BD51598887}" destId="{B3463A98-047C-4E9E-991E-706C8F8BEA6B}" srcOrd="0" destOrd="0" parTransId="{BFECB163-3E4F-424B-A2AE-404F53E4549F}" sibTransId="{2294D3FE-7C73-47D1-A3C3-9161E2AB61D4}"/>
    <dgm:cxn modelId="{5813DD6A-6ACA-465A-B4FC-8D71314FF2B9}" type="presOf" srcId="{69CF453D-7C16-4B75-807A-E6BD51598887}" destId="{6D51E5F2-9A60-4F7E-BA89-FD3F7FD06E8D}" srcOrd="0" destOrd="0" presId="urn:microsoft.com/office/officeart/2005/8/layout/chevron2"/>
    <dgm:cxn modelId="{10D3B56F-B7CD-4DD0-A6F5-D3CCAC5D8D06}" srcId="{542C6B01-DF04-4D32-AAEF-AEBD9EE34A35}" destId="{69CF453D-7C16-4B75-807A-E6BD51598887}" srcOrd="1" destOrd="0" parTransId="{557F2743-97D6-4259-90DE-3C1159900C50}" sibTransId="{16DFB45B-E956-47CF-8543-718D8E88B571}"/>
    <dgm:cxn modelId="{2BB6017F-AC74-436C-999F-0A5EBED5D103}" srcId="{EF470C84-C04B-4E73-9C77-E2FA6A25E4FE}" destId="{06ED138C-58C6-44F9-82AF-6F85D1331E65}" srcOrd="0" destOrd="0" parTransId="{9BD41D0B-3E6A-4ABD-AF18-D91B41198801}" sibTransId="{10E8D001-90C4-49EA-993E-2F22F1606F15}"/>
    <dgm:cxn modelId="{74783580-474F-457A-8E46-FB47811B2235}" srcId="{B48C63A7-4E84-47A9-9690-C76D55C49337}" destId="{6D42310C-50D4-4C07-B7C8-DABB6D787DEE}" srcOrd="0" destOrd="0" parTransId="{29245AC1-30AF-41E0-91A2-E27FF08DEF91}" sibTransId="{11B88E05-A9D4-4E38-A653-7CB878B7392A}"/>
    <dgm:cxn modelId="{7932E48E-B35B-4636-BB51-427F77E972F0}" type="presOf" srcId="{6D42310C-50D4-4C07-B7C8-DABB6D787DEE}" destId="{1A8A188D-247F-478E-9B55-10F4DAA20926}" srcOrd="0" destOrd="0" presId="urn:microsoft.com/office/officeart/2005/8/layout/chevron2"/>
    <dgm:cxn modelId="{C0F77A9E-A873-4368-B6B6-5C87A277109D}" srcId="{542C6B01-DF04-4D32-AAEF-AEBD9EE34A35}" destId="{B48C63A7-4E84-47A9-9690-C76D55C49337}" srcOrd="0" destOrd="0" parTransId="{6F245140-AEB1-4E3A-B472-D5668F38B53E}" sibTransId="{FA2A7F61-B51B-410C-97B3-74A576E1C690}"/>
    <dgm:cxn modelId="{76C759D8-705A-4F18-9B00-F24E56075F2E}" type="presOf" srcId="{B3463A98-047C-4E9E-991E-706C8F8BEA6B}" destId="{FDB10EDF-7242-4459-986D-29CB17DF1643}" srcOrd="0" destOrd="0" presId="urn:microsoft.com/office/officeart/2005/8/layout/chevron2"/>
    <dgm:cxn modelId="{097FE2ED-7061-4D81-8E26-19A531325C82}" type="presOf" srcId="{542C6B01-DF04-4D32-AAEF-AEBD9EE34A35}" destId="{4FD3B720-975B-4A9C-92DD-69CAF8596650}" srcOrd="0" destOrd="0" presId="urn:microsoft.com/office/officeart/2005/8/layout/chevron2"/>
    <dgm:cxn modelId="{067766F1-66B7-4C92-A0E2-F8A8C13AEEFC}" type="presOf" srcId="{83DD5CD0-B197-4814-8CA5-5CB225329D1C}" destId="{BD1320DF-F0AA-48C6-BE04-BD5482DD8C19}" srcOrd="0" destOrd="1" presId="urn:microsoft.com/office/officeart/2005/8/layout/chevron2"/>
    <dgm:cxn modelId="{529D78F4-7EFB-4B40-8B43-6B32D1577224}" srcId="{542C6B01-DF04-4D32-AAEF-AEBD9EE34A35}" destId="{EF470C84-C04B-4E73-9C77-E2FA6A25E4FE}" srcOrd="2" destOrd="0" parTransId="{E941B6D2-2327-40AE-82FE-2AAA7BD0A201}" sibTransId="{A944ED13-A6F6-49D1-A78D-17B366088065}"/>
    <dgm:cxn modelId="{E2623EE8-EC92-46A1-9B15-EF63B8C28655}" type="presParOf" srcId="{4FD3B720-975B-4A9C-92DD-69CAF8596650}" destId="{C3D06C23-DDAD-49DD-8776-9BEFCC59FBF2}" srcOrd="0" destOrd="0" presId="urn:microsoft.com/office/officeart/2005/8/layout/chevron2"/>
    <dgm:cxn modelId="{FC29C3D9-04C0-45E5-BE17-DE55BF653FA2}" type="presParOf" srcId="{C3D06C23-DDAD-49DD-8776-9BEFCC59FBF2}" destId="{95B6DB44-D87A-4407-948E-831DAB3B8EDB}" srcOrd="0" destOrd="0" presId="urn:microsoft.com/office/officeart/2005/8/layout/chevron2"/>
    <dgm:cxn modelId="{1F7BABAF-791E-4C26-82B4-1934B43088FA}" type="presParOf" srcId="{C3D06C23-DDAD-49DD-8776-9BEFCC59FBF2}" destId="{1A8A188D-247F-478E-9B55-10F4DAA20926}" srcOrd="1" destOrd="0" presId="urn:microsoft.com/office/officeart/2005/8/layout/chevron2"/>
    <dgm:cxn modelId="{C249FE53-E0DE-4FAE-8FE1-305C0DAFE39D}" type="presParOf" srcId="{4FD3B720-975B-4A9C-92DD-69CAF8596650}" destId="{ED627137-CBEC-48A6-B28F-E1F14884BF6C}" srcOrd="1" destOrd="0" presId="urn:microsoft.com/office/officeart/2005/8/layout/chevron2"/>
    <dgm:cxn modelId="{A93C605E-4BBA-43D8-9256-F3E40C11C506}" type="presParOf" srcId="{4FD3B720-975B-4A9C-92DD-69CAF8596650}" destId="{243E2ACA-DEE8-43A6-86E3-DA3803A7148B}" srcOrd="2" destOrd="0" presId="urn:microsoft.com/office/officeart/2005/8/layout/chevron2"/>
    <dgm:cxn modelId="{0EA40FC5-DF74-4E22-B71D-CFE313D1AE98}" type="presParOf" srcId="{243E2ACA-DEE8-43A6-86E3-DA3803A7148B}" destId="{6D51E5F2-9A60-4F7E-BA89-FD3F7FD06E8D}" srcOrd="0" destOrd="0" presId="urn:microsoft.com/office/officeart/2005/8/layout/chevron2"/>
    <dgm:cxn modelId="{9FCFC0AD-0AB8-460A-AD14-A7EE26B76D6B}" type="presParOf" srcId="{243E2ACA-DEE8-43A6-86E3-DA3803A7148B}" destId="{FDB10EDF-7242-4459-986D-29CB17DF1643}" srcOrd="1" destOrd="0" presId="urn:microsoft.com/office/officeart/2005/8/layout/chevron2"/>
    <dgm:cxn modelId="{F0BD2A14-5D55-4BA0-B8EC-B2A538B3FC36}" type="presParOf" srcId="{4FD3B720-975B-4A9C-92DD-69CAF8596650}" destId="{88226F1D-4F27-443C-BFFE-3D8F5CBF2993}" srcOrd="3" destOrd="0" presId="urn:microsoft.com/office/officeart/2005/8/layout/chevron2"/>
    <dgm:cxn modelId="{51A5D04F-FB1B-42B9-87B9-390F2F57150D}" type="presParOf" srcId="{4FD3B720-975B-4A9C-92DD-69CAF8596650}" destId="{E14009E5-84F0-4C96-B90B-1828ECD69727}" srcOrd="4" destOrd="0" presId="urn:microsoft.com/office/officeart/2005/8/layout/chevron2"/>
    <dgm:cxn modelId="{A41520A6-4F2D-4743-AFFC-D0B8D933E647}" type="presParOf" srcId="{E14009E5-84F0-4C96-B90B-1828ECD69727}" destId="{DA57F465-5D4C-43D2-8183-177EF4DF7412}" srcOrd="0" destOrd="0" presId="urn:microsoft.com/office/officeart/2005/8/layout/chevron2"/>
    <dgm:cxn modelId="{87908F5F-FADD-48D6-AFD1-57AC56B1F0EC}" type="presParOf" srcId="{E14009E5-84F0-4C96-B90B-1828ECD69727}" destId="{BD1320DF-F0AA-48C6-BE04-BD5482DD8C19}"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852B1-98E2-4C1C-95EC-3E4BA4CAEE51}">
      <dsp:nvSpPr>
        <dsp:cNvPr id="0" name=""/>
        <dsp:cNvSpPr/>
      </dsp:nvSpPr>
      <dsp:spPr>
        <a:xfrm>
          <a:off x="3958930" y="2706684"/>
          <a:ext cx="162234" cy="710740"/>
        </a:xfrm>
        <a:custGeom>
          <a:avLst/>
          <a:gdLst/>
          <a:ahLst/>
          <a:cxnLst/>
          <a:rect l="0" t="0" r="0" b="0"/>
          <a:pathLst>
            <a:path>
              <a:moveTo>
                <a:pt x="162234" y="0"/>
              </a:moveTo>
              <a:lnTo>
                <a:pt x="162234" y="710740"/>
              </a:lnTo>
              <a:lnTo>
                <a:pt x="0" y="71074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DDF119-066E-4D8C-9D71-DEEC61FB46D3}">
      <dsp:nvSpPr>
        <dsp:cNvPr id="0" name=""/>
        <dsp:cNvSpPr/>
      </dsp:nvSpPr>
      <dsp:spPr>
        <a:xfrm>
          <a:off x="2467240" y="1609672"/>
          <a:ext cx="881379" cy="710740"/>
        </a:xfrm>
        <a:custGeom>
          <a:avLst/>
          <a:gdLst/>
          <a:ahLst/>
          <a:cxnLst/>
          <a:rect l="0" t="0" r="0" b="0"/>
          <a:pathLst>
            <a:path>
              <a:moveTo>
                <a:pt x="0" y="0"/>
              </a:moveTo>
              <a:lnTo>
                <a:pt x="0" y="710740"/>
              </a:lnTo>
              <a:lnTo>
                <a:pt x="881379" y="7107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C799C5-7A61-4148-896E-899D24B4D11E}">
      <dsp:nvSpPr>
        <dsp:cNvPr id="0" name=""/>
        <dsp:cNvSpPr/>
      </dsp:nvSpPr>
      <dsp:spPr>
        <a:xfrm>
          <a:off x="1370228" y="2706684"/>
          <a:ext cx="162234" cy="710740"/>
        </a:xfrm>
        <a:custGeom>
          <a:avLst/>
          <a:gdLst/>
          <a:ahLst/>
          <a:cxnLst/>
          <a:rect l="0" t="0" r="0" b="0"/>
          <a:pathLst>
            <a:path>
              <a:moveTo>
                <a:pt x="162234" y="0"/>
              </a:moveTo>
              <a:lnTo>
                <a:pt x="162234" y="710740"/>
              </a:lnTo>
              <a:lnTo>
                <a:pt x="0" y="71074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22E374-610B-4AA1-B959-C78767FA419D}">
      <dsp:nvSpPr>
        <dsp:cNvPr id="0" name=""/>
        <dsp:cNvSpPr/>
      </dsp:nvSpPr>
      <dsp:spPr>
        <a:xfrm>
          <a:off x="2305006" y="1609672"/>
          <a:ext cx="162234" cy="710740"/>
        </a:xfrm>
        <a:custGeom>
          <a:avLst/>
          <a:gdLst/>
          <a:ahLst/>
          <a:cxnLst/>
          <a:rect l="0" t="0" r="0" b="0"/>
          <a:pathLst>
            <a:path>
              <a:moveTo>
                <a:pt x="162234" y="0"/>
              </a:moveTo>
              <a:lnTo>
                <a:pt x="162234" y="710740"/>
              </a:lnTo>
              <a:lnTo>
                <a:pt x="0" y="71074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75FC75-D195-4EF2-B9E8-A36F3D516F7E}">
      <dsp:nvSpPr>
        <dsp:cNvPr id="0" name=""/>
        <dsp:cNvSpPr/>
      </dsp:nvSpPr>
      <dsp:spPr>
        <a:xfrm>
          <a:off x="1180954" y="837128"/>
          <a:ext cx="2572571"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Map Unit / Polygon</a:t>
          </a:r>
          <a:r>
            <a:rPr lang="en-US" sz="1700" kern="1200" dirty="0"/>
            <a:t> (Weighted average, Dominant condition)</a:t>
          </a:r>
        </a:p>
      </dsp:txBody>
      <dsp:txXfrm>
        <a:off x="1180954" y="837128"/>
        <a:ext cx="2572571" cy="772543"/>
      </dsp:txXfrm>
    </dsp:sp>
    <dsp:sp modelId="{437F6D4A-5B67-418C-85BE-668CFE525800}">
      <dsp:nvSpPr>
        <dsp:cNvPr id="0" name=""/>
        <dsp:cNvSpPr/>
      </dsp:nvSpPr>
      <dsp:spPr>
        <a:xfrm>
          <a:off x="759918" y="1934141"/>
          <a:ext cx="1545087"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Component</a:t>
          </a:r>
          <a:r>
            <a:rPr lang="en-US" sz="1700" kern="1200" dirty="0"/>
            <a:t> (%)</a:t>
          </a:r>
        </a:p>
      </dsp:txBody>
      <dsp:txXfrm>
        <a:off x="759918" y="1934141"/>
        <a:ext cx="1545087" cy="772543"/>
      </dsp:txXfrm>
    </dsp:sp>
    <dsp:sp modelId="{2B5CADE9-695C-425A-8629-4574F7EF2E56}">
      <dsp:nvSpPr>
        <dsp:cNvPr id="0" name=""/>
        <dsp:cNvSpPr/>
      </dsp:nvSpPr>
      <dsp:spPr>
        <a:xfrm>
          <a:off x="180371" y="3031153"/>
          <a:ext cx="1189856"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Horizons</a:t>
          </a:r>
          <a:r>
            <a:rPr lang="en-US" sz="1700" kern="1200" dirty="0"/>
            <a:t> (L, RV, H)</a:t>
          </a:r>
        </a:p>
      </dsp:txBody>
      <dsp:txXfrm>
        <a:off x="180371" y="3031153"/>
        <a:ext cx="1189856" cy="772543"/>
      </dsp:txXfrm>
    </dsp:sp>
    <dsp:sp modelId="{84A547C3-C3D5-49DE-95FA-5FAC7BAEFDCF}">
      <dsp:nvSpPr>
        <dsp:cNvPr id="0" name=""/>
        <dsp:cNvSpPr/>
      </dsp:nvSpPr>
      <dsp:spPr>
        <a:xfrm>
          <a:off x="3348620" y="1934141"/>
          <a:ext cx="1545087"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Component</a:t>
          </a:r>
          <a:r>
            <a:rPr lang="en-US" sz="1700" kern="1200" dirty="0"/>
            <a:t> (%)</a:t>
          </a:r>
        </a:p>
      </dsp:txBody>
      <dsp:txXfrm>
        <a:off x="3348620" y="1934141"/>
        <a:ext cx="1545087" cy="772543"/>
      </dsp:txXfrm>
    </dsp:sp>
    <dsp:sp modelId="{677F11EC-1CD8-4FC0-8E08-D7E35F6FE809}">
      <dsp:nvSpPr>
        <dsp:cNvPr id="0" name=""/>
        <dsp:cNvSpPr/>
      </dsp:nvSpPr>
      <dsp:spPr>
        <a:xfrm>
          <a:off x="2845107" y="3031153"/>
          <a:ext cx="1113822" cy="7725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Horizons</a:t>
          </a:r>
          <a:r>
            <a:rPr lang="en-US" sz="1700" kern="1200" dirty="0"/>
            <a:t> (L, RV, H)</a:t>
          </a:r>
        </a:p>
      </dsp:txBody>
      <dsp:txXfrm>
        <a:off x="2845107" y="3031153"/>
        <a:ext cx="1113822" cy="772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6DB44-D87A-4407-948E-831DAB3B8EDB}">
      <dsp:nvSpPr>
        <dsp:cNvPr id="0" name=""/>
        <dsp:cNvSpPr/>
      </dsp:nvSpPr>
      <dsp:spPr>
        <a:xfrm rot="5400000">
          <a:off x="-244687" y="245881"/>
          <a:ext cx="1631249" cy="11418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Horizons</a:t>
          </a:r>
        </a:p>
      </dsp:txBody>
      <dsp:txXfrm rot="-5400000">
        <a:off x="1" y="572130"/>
        <a:ext cx="1141874" cy="489375"/>
      </dsp:txXfrm>
    </dsp:sp>
    <dsp:sp modelId="{1A8A188D-247F-478E-9B55-10F4DAA20926}">
      <dsp:nvSpPr>
        <dsp:cNvPr id="0" name=""/>
        <dsp:cNvSpPr/>
      </dsp:nvSpPr>
      <dsp:spPr>
        <a:xfrm rot="5400000">
          <a:off x="5732762" y="-4589693"/>
          <a:ext cx="1060312" cy="102420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Segment/Slice Depth Intervals</a:t>
          </a:r>
        </a:p>
      </dsp:txBody>
      <dsp:txXfrm rot="-5400000">
        <a:off x="1141875" y="52954"/>
        <a:ext cx="10190327" cy="956792"/>
      </dsp:txXfrm>
    </dsp:sp>
    <dsp:sp modelId="{6D51E5F2-9A60-4F7E-BA89-FD3F7FD06E8D}">
      <dsp:nvSpPr>
        <dsp:cNvPr id="0" name=""/>
        <dsp:cNvSpPr/>
      </dsp:nvSpPr>
      <dsp:spPr>
        <a:xfrm rot="5400000">
          <a:off x="-244687" y="1683312"/>
          <a:ext cx="1631249" cy="11418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Component</a:t>
          </a:r>
        </a:p>
      </dsp:txBody>
      <dsp:txXfrm rot="-5400000">
        <a:off x="1" y="2009561"/>
        <a:ext cx="1141874" cy="489375"/>
      </dsp:txXfrm>
    </dsp:sp>
    <dsp:sp modelId="{FDB10EDF-7242-4459-986D-29CB17DF1643}">
      <dsp:nvSpPr>
        <dsp:cNvPr id="0" name=""/>
        <dsp:cNvSpPr/>
      </dsp:nvSpPr>
      <dsp:spPr>
        <a:xfrm rot="5400000">
          <a:off x="5732762" y="-3152262"/>
          <a:ext cx="1060312" cy="102420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Aggregate Depth Intervals</a:t>
          </a:r>
        </a:p>
        <a:p>
          <a:pPr marL="285750" lvl="1" indent="-285750" algn="l" defTabSz="1333500">
            <a:lnSpc>
              <a:spcPct val="90000"/>
            </a:lnSpc>
            <a:spcBef>
              <a:spcPct val="0"/>
            </a:spcBef>
            <a:spcAft>
              <a:spcPct val="15000"/>
            </a:spcAft>
            <a:buChar char="•"/>
          </a:pPr>
          <a:r>
            <a:rPr lang="en-US" sz="3000" kern="1200" dirty="0"/>
            <a:t>Weight by Horizon Thickness (cm)</a:t>
          </a:r>
        </a:p>
      </dsp:txBody>
      <dsp:txXfrm rot="-5400000">
        <a:off x="1141875" y="1490385"/>
        <a:ext cx="10190327" cy="956792"/>
      </dsp:txXfrm>
    </dsp:sp>
    <dsp:sp modelId="{DA57F465-5D4C-43D2-8183-177EF4DF7412}">
      <dsp:nvSpPr>
        <dsp:cNvPr id="0" name=""/>
        <dsp:cNvSpPr/>
      </dsp:nvSpPr>
      <dsp:spPr>
        <a:xfrm rot="5400000">
          <a:off x="-244687" y="3120744"/>
          <a:ext cx="1631249" cy="114187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Map Unit</a:t>
          </a:r>
        </a:p>
      </dsp:txBody>
      <dsp:txXfrm rot="-5400000">
        <a:off x="1" y="3446993"/>
        <a:ext cx="1141874" cy="489375"/>
      </dsp:txXfrm>
    </dsp:sp>
    <dsp:sp modelId="{BD1320DF-F0AA-48C6-BE04-BD5482DD8C19}">
      <dsp:nvSpPr>
        <dsp:cNvPr id="0" name=""/>
        <dsp:cNvSpPr/>
      </dsp:nvSpPr>
      <dsp:spPr>
        <a:xfrm rot="5400000">
          <a:off x="5732762" y="-1714830"/>
          <a:ext cx="1060312" cy="1024208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3360" tIns="19050" rIns="19050" bIns="190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t>Aggregate Component</a:t>
          </a:r>
        </a:p>
        <a:p>
          <a:pPr marL="285750" lvl="1" indent="-285750" algn="l" defTabSz="1333500">
            <a:lnSpc>
              <a:spcPct val="90000"/>
            </a:lnSpc>
            <a:spcBef>
              <a:spcPct val="0"/>
            </a:spcBef>
            <a:spcAft>
              <a:spcPct val="15000"/>
            </a:spcAft>
            <a:buChar char="•"/>
          </a:pPr>
          <a:r>
            <a:rPr lang="en-US" sz="3000" kern="1200" dirty="0"/>
            <a:t>Weight by Component Composition (%)</a:t>
          </a:r>
        </a:p>
      </dsp:txBody>
      <dsp:txXfrm rot="-5400000">
        <a:off x="1141875" y="2927817"/>
        <a:ext cx="10190327" cy="95679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5:37:35.435"/>
    </inkml:context>
    <inkml:brush xml:id="br0">
      <inkml:brushProperty name="width" value="0.00353" units="cm"/>
      <inkml:brushProperty name="height" value="0.00353" units="cm"/>
      <inkml:brushProperty name="color" value="#FFFFFF"/>
    </inkml:brush>
  </inkml:definitions>
  <inkml:trace contextRef="#ctx0" brushRef="#br0">1 0 24575,'5'0'0,"-1"1"0,1 0 0,0 0 0,-1 0 0,1 0 0,0 1 0,-1 0 0,0 0 0,7 4 0,38 27 0,-23-14 0,0 1 0,0 1 0,-1 2 0,39 45 0,-3-3 0,-50-52 0,-1-1 0,-1 2 0,0-1 0,0 1 0,-2 1 0,0-1 0,6 19 0,2 1 0,1 11 0,-14-36 0,1 0 0,0-1 0,0 0 0,0 0 0,1 0 0,1 0 0,-1 0 0,1-1 0,7 9 0,6 3 0,25 35 0,-28-33 0,33 34 0,-26-31 0,-1 2 0,-1 0 0,-1 1 0,23 44 0,-9-15 0,-24-37 0,0 0 0,-1 1 0,0 0 0,5 26 0,9 26 0,-1 0 0,-18-56 0,1 1 0,1-1 0,1 0 0,11 22 0,57 116 0,-36-82 0,-25-44 0,2-1 0,0 0 0,2-1 0,1-1 0,29 33 0,-37-49 0,13 15 0,1-2 0,1 0 0,30 19 0,132 65 0,-43-26 0,-135-74 0,0 1 0,-1-1 0,0 1 0,0 1 0,0 0 0,-1 0 0,12 17 0,0 5 0,16 36 0,-11-20 0,-16-28 0,13 37 0,5 10 0,-13-35 0,-2 0 0,12 48 0,-13-42 0,18 45 0,-21-63 0,-1 1 0,-1-1 0,0 1 0,-2 0 0,0 0 0,-1 0 0,-1 0 0,0 1 0,-5 35 0,2-47 0,0-1 0,0 1 0,0-1 0,-1 1 0,0-1 0,-1 0 0,1 0 0,-1-1 0,-1 1 0,1-1 0,-1 0 0,0 0 0,-8 7 0,0-1 0,-1 0 0,0-1 0,-1 0 0,-25 13 0,-99 34 0,107-44 0,0-2 0,-49 13 0,-4 1 0,40-13 0,-84 15 0,90-22 0,1 1 0,1 3 0,-55 20 0,90-29 0,-36 15 0,-51 31 0,77-40 0,4-2 0,0-1 0,1 1 0,-1 1 0,1-1 0,1 1 0,-1 1 0,-6 8 0,-4 5 0,-1-1 0,-21 19 0,23-24 0,0 1 0,1 1 0,1 0 0,-13 19 0,17-17 0,1 0 0,0 1 0,1 0 0,1 0 0,1 0 0,1 1 0,1 0 0,-3 24 0,2 22 0,3 77 0,3-98 0,0-24 0,1-1 0,1 1 0,1-1 0,0 0 0,12 28 0,44 95 0,-57-136 0,45 100 0,-16-52 0,-26-46 0,0-1 0,0 1 0,-1 0 0,-1 1 0,0-1 0,6 20 0,-7-17 0,-1 0 0,0 0 0,-1 0 0,0 0 0,-1 0 0,-2 19 0,1-27 0,0 1 0,0-1 0,0 1 0,-1-1 0,1 1 0,-1-1 0,0 0 0,-1 0 0,1 0 0,-1 0 0,1 0 0,-1-1 0,0 1 0,-1-1 0,1 0 0,0 0 0,-1 0 0,0 0 0,-6 3 0,-131 69 0,129-68 0,0 1 0,0 1 0,1 0 0,-12 13 0,-6 3 0,-28 15 0,55-36-1365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1T19:46:05.907"/>
    </inkml:context>
    <inkml:brush xml:id="br0">
      <inkml:brushProperty name="width" value="0.025" units="cm"/>
      <inkml:brushProperty name="height" value="0.025" units="cm"/>
      <inkml:brushProperty name="color" value="#FFFFFF"/>
    </inkml:brush>
  </inkml:definitions>
  <inkml:trace contextRef="#ctx0" brushRef="#br0">1 1 24575,'13'1'0,"-1"1"0,1 1 0,0 0 0,-1 0 0,0 1 0,1 1 0,-2 0 0,23 13 0,-8-5 0,454 278 0,-432-260 0,285 172 0,-144-97 0,-130-74 0,49 14 0,-27-13 0,263 127 0,-272-129 0,122 61 0,37 25 0,-83-54 0,20 10 0,-117-49 0,65 22 0,28 11 0,-116-41 0,49 35 0,11 6 0,94 42 0,24 17 0,-182-101 0,-1 0 0,0 1 0,-1 1 0,34 34 0,15 12 0,3 1 0,71 80 0,-86-83 0,28 22 0,48 52 0,-100-95 0,-16-21 0,-1 1 0,28 43 0,-8-2 0,75 92 0,-104-143 0,-1 1 0,0-1 0,0 2 0,-1-1 0,-1 1 0,0 0 0,0 0 0,-2 1 0,1-1 0,-1 1 0,4 26 0,-8-31-97,0 0-1,1 0 1,0 0-1,0-1 1,1 1-1,0 0 1,1-1-1,0 0 1,0 1-1,0-1 1,1 0-1,0-1 0,6 9 1,0-5-6729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F60EC-E68F-4179-B210-C7A0BEC118CB}"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BD091-4092-4F28-8EE7-CA2A94FFB267}" type="slidenum">
              <a:rPr lang="en-US" smtClean="0"/>
              <a:t>‹#›</a:t>
            </a:fld>
            <a:endParaRPr lang="en-US"/>
          </a:p>
        </p:txBody>
      </p:sp>
    </p:spTree>
    <p:extLst>
      <p:ext uri="{BB962C8B-B14F-4D97-AF65-F5344CB8AC3E}">
        <p14:creationId xmlns:p14="http://schemas.microsoft.com/office/powerpoint/2010/main" val="3278987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6BD091-4092-4F28-8EE7-CA2A94FFB267}" type="slidenum">
              <a:rPr lang="en-US" smtClean="0"/>
              <a:t>8</a:t>
            </a:fld>
            <a:endParaRPr lang="en-US"/>
          </a:p>
        </p:txBody>
      </p:sp>
    </p:spTree>
    <p:extLst>
      <p:ext uri="{BB962C8B-B14F-4D97-AF65-F5344CB8AC3E}">
        <p14:creationId xmlns:p14="http://schemas.microsoft.com/office/powerpoint/2010/main" val="103984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Depth slices are self weighting.</a:t>
            </a:r>
          </a:p>
        </p:txBody>
      </p:sp>
      <p:sp>
        <p:nvSpPr>
          <p:cNvPr id="4" name="Slide Number Placeholder 3"/>
          <p:cNvSpPr>
            <a:spLocks noGrp="1"/>
          </p:cNvSpPr>
          <p:nvPr>
            <p:ph type="sldNum" sz="quarter" idx="5"/>
          </p:nvPr>
        </p:nvSpPr>
        <p:spPr/>
        <p:txBody>
          <a:bodyPr/>
          <a:lstStyle/>
          <a:p>
            <a:fld id="{826BD091-4092-4F28-8EE7-CA2A94FFB267}" type="slidenum">
              <a:rPr lang="en-US" smtClean="0"/>
              <a:t>22</a:t>
            </a:fld>
            <a:endParaRPr lang="en-US"/>
          </a:p>
        </p:txBody>
      </p:sp>
    </p:spTree>
    <p:extLst>
      <p:ext uri="{BB962C8B-B14F-4D97-AF65-F5344CB8AC3E}">
        <p14:creationId xmlns:p14="http://schemas.microsoft.com/office/powerpoint/2010/main" val="1477048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6BD091-4092-4F28-8EE7-CA2A94FFB267}" type="slidenum">
              <a:rPr lang="en-US" smtClean="0"/>
              <a:t>31</a:t>
            </a:fld>
            <a:endParaRPr lang="en-US"/>
          </a:p>
        </p:txBody>
      </p:sp>
    </p:spTree>
    <p:extLst>
      <p:ext uri="{BB962C8B-B14F-4D97-AF65-F5344CB8AC3E}">
        <p14:creationId xmlns:p14="http://schemas.microsoft.com/office/powerpoint/2010/main" val="375948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age_Pictur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AD0AA8-E444-47EF-89E5-736BB9B92D2D}"/>
              </a:ext>
            </a:extLst>
          </p:cNvPr>
          <p:cNvSpPr/>
          <p:nvPr userDrawn="1"/>
        </p:nvSpPr>
        <p:spPr>
          <a:xfrm>
            <a:off x="2" y="1255271"/>
            <a:ext cx="6032876" cy="4114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2">
            <a:extLst>
              <a:ext uri="{FF2B5EF4-FFF2-40B4-BE49-F238E27FC236}">
                <a16:creationId xmlns:a16="http://schemas.microsoft.com/office/drawing/2014/main" id="{097CE488-345B-4087-B356-7841365FD68C}"/>
              </a:ext>
            </a:extLst>
          </p:cNvPr>
          <p:cNvSpPr/>
          <p:nvPr userDrawn="1"/>
        </p:nvSpPr>
        <p:spPr>
          <a:xfrm>
            <a:off x="6225174" y="1255271"/>
            <a:ext cx="290259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3">
            <a:extLst>
              <a:ext uri="{FF2B5EF4-FFF2-40B4-BE49-F238E27FC236}">
                <a16:creationId xmlns:a16="http://schemas.microsoft.com/office/drawing/2014/main" id="{83A83115-0EE0-4DD7-9EE2-BAE89C704D0C}"/>
              </a:ext>
            </a:extLst>
          </p:cNvPr>
          <p:cNvSpPr/>
          <p:nvPr userDrawn="1"/>
        </p:nvSpPr>
        <p:spPr>
          <a:xfrm>
            <a:off x="9320064" y="1255271"/>
            <a:ext cx="287193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4">
            <a:extLst>
              <a:ext uri="{FF2B5EF4-FFF2-40B4-BE49-F238E27FC236}">
                <a16:creationId xmlns:a16="http://schemas.microsoft.com/office/drawing/2014/main" id="{46266056-6F28-4FC4-A607-F9B804CA0388}"/>
              </a:ext>
            </a:extLst>
          </p:cNvPr>
          <p:cNvSpPr/>
          <p:nvPr userDrawn="1"/>
        </p:nvSpPr>
        <p:spPr>
          <a:xfrm>
            <a:off x="6225172" y="3495279"/>
            <a:ext cx="5966829" cy="1874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1">
            <a:extLst>
              <a:ext uri="{FF2B5EF4-FFF2-40B4-BE49-F238E27FC236}">
                <a16:creationId xmlns:a16="http://schemas.microsoft.com/office/drawing/2014/main" id="{C97D9E10-36DF-43A3-9452-DE4CDD54F665}"/>
              </a:ext>
            </a:extLst>
          </p:cNvPr>
          <p:cNvSpPr>
            <a:spLocks noGrp="1"/>
          </p:cNvSpPr>
          <p:nvPr>
            <p:ph type="pic" sz="quarter" idx="10"/>
          </p:nvPr>
        </p:nvSpPr>
        <p:spPr>
          <a:xfrm>
            <a:off x="2" y="1255713"/>
            <a:ext cx="6032500" cy="4113212"/>
          </a:xfrm>
          <a:prstGeom prst="rect">
            <a:avLst/>
          </a:prstGeom>
        </p:spPr>
        <p:txBody>
          <a:bodyPr anchor="ctr"/>
          <a:lstStyle>
            <a:lvl1pPr marL="0" indent="0" algn="ctr">
              <a:buNone/>
              <a:defRPr/>
            </a:lvl1pPr>
          </a:lstStyle>
          <a:p>
            <a:r>
              <a:rPr lang="en-US"/>
              <a:t>Click icon to add picture</a:t>
            </a:r>
          </a:p>
        </p:txBody>
      </p:sp>
      <p:sp>
        <p:nvSpPr>
          <p:cNvPr id="8" name="Picture Placeholder 2">
            <a:extLst>
              <a:ext uri="{FF2B5EF4-FFF2-40B4-BE49-F238E27FC236}">
                <a16:creationId xmlns:a16="http://schemas.microsoft.com/office/drawing/2014/main" id="{CCE8192B-B4FF-4B3E-A295-05E256A8B953}"/>
              </a:ext>
            </a:extLst>
          </p:cNvPr>
          <p:cNvSpPr>
            <a:spLocks noGrp="1"/>
          </p:cNvSpPr>
          <p:nvPr>
            <p:ph type="pic" sz="quarter" idx="11"/>
          </p:nvPr>
        </p:nvSpPr>
        <p:spPr>
          <a:xfrm>
            <a:off x="6225174" y="1255271"/>
            <a:ext cx="2902596" cy="2047712"/>
          </a:xfrm>
          <a:prstGeom prst="rect">
            <a:avLst/>
          </a:prstGeom>
        </p:spPr>
        <p:txBody>
          <a:bodyPr anchor="ctr"/>
          <a:lstStyle>
            <a:lvl1pPr marL="0" indent="0" algn="ctr">
              <a:buNone/>
              <a:defRPr/>
            </a:lvl1pPr>
          </a:lstStyle>
          <a:p>
            <a:r>
              <a:rPr lang="en-US"/>
              <a:t>Click icon to add picture</a:t>
            </a:r>
          </a:p>
        </p:txBody>
      </p:sp>
      <p:sp>
        <p:nvSpPr>
          <p:cNvPr id="9" name="Picture Placeholder 3">
            <a:extLst>
              <a:ext uri="{FF2B5EF4-FFF2-40B4-BE49-F238E27FC236}">
                <a16:creationId xmlns:a16="http://schemas.microsoft.com/office/drawing/2014/main" id="{095BC4A1-8F6A-474B-A40F-E9BC331AA982}"/>
              </a:ext>
            </a:extLst>
          </p:cNvPr>
          <p:cNvSpPr>
            <a:spLocks noGrp="1"/>
          </p:cNvSpPr>
          <p:nvPr>
            <p:ph type="pic" sz="quarter" idx="12"/>
          </p:nvPr>
        </p:nvSpPr>
        <p:spPr>
          <a:xfrm>
            <a:off x="9320064" y="1255714"/>
            <a:ext cx="2871936" cy="2047270"/>
          </a:xfrm>
          <a:prstGeom prst="rect">
            <a:avLst/>
          </a:prstGeom>
        </p:spPr>
        <p:txBody>
          <a:bodyPr anchor="ctr"/>
          <a:lstStyle>
            <a:lvl1pPr marL="0" indent="0" algn="ctr">
              <a:buNone/>
              <a:defRPr/>
            </a:lvl1pPr>
          </a:lstStyle>
          <a:p>
            <a:r>
              <a:rPr lang="en-US"/>
              <a:t>Click icon to add picture</a:t>
            </a:r>
          </a:p>
        </p:txBody>
      </p:sp>
      <p:sp>
        <p:nvSpPr>
          <p:cNvPr id="10" name="Picture Placeholder 4">
            <a:extLst>
              <a:ext uri="{FF2B5EF4-FFF2-40B4-BE49-F238E27FC236}">
                <a16:creationId xmlns:a16="http://schemas.microsoft.com/office/drawing/2014/main" id="{FB2332BB-BA4A-47D7-A477-91535F93F46C}"/>
              </a:ext>
            </a:extLst>
          </p:cNvPr>
          <p:cNvSpPr>
            <a:spLocks noGrp="1"/>
          </p:cNvSpPr>
          <p:nvPr>
            <p:ph type="pic" sz="quarter" idx="13"/>
          </p:nvPr>
        </p:nvSpPr>
        <p:spPr>
          <a:xfrm>
            <a:off x="6225174" y="3495283"/>
            <a:ext cx="5966828" cy="1873645"/>
          </a:xfrm>
          <a:prstGeom prst="rect">
            <a:avLst/>
          </a:prstGeom>
        </p:spPr>
        <p:txBody>
          <a:bodyPr anchor="ctr"/>
          <a:lstStyle>
            <a:lvl1pPr marL="0" indent="0" algn="ctr">
              <a:buNone/>
              <a:defRPr/>
            </a:lvl1pPr>
          </a:lstStyle>
          <a:p>
            <a:r>
              <a:rPr lang="en-US"/>
              <a:t>Click icon to add picture</a:t>
            </a:r>
          </a:p>
        </p:txBody>
      </p:sp>
      <p:pic>
        <p:nvPicPr>
          <p:cNvPr id="13" name="Picture 12">
            <a:extLst>
              <a:ext uri="{FF2B5EF4-FFF2-40B4-BE49-F238E27FC236}">
                <a16:creationId xmlns:a16="http://schemas.microsoft.com/office/drawing/2014/main" id="{E089B2D9-B0F5-4CEB-8BA0-950F9B843EAA}"/>
              </a:ext>
              <a:ext uri="{C183D7F6-B498-43B3-948B-1728B52AA6E4}">
                <adec:decorative xmlns:adec="http://schemas.microsoft.com/office/drawing/2017/decorative" val="1"/>
              </a:ext>
            </a:extLst>
          </p:cNvPr>
          <p:cNvPicPr>
            <a:picLocks noChangeAspect="1"/>
          </p:cNvPicPr>
          <p:nvPr userDrawn="1"/>
        </p:nvPicPr>
        <p:blipFill rotWithShape="1">
          <a:blip r:embed="rId2"/>
          <a:srcRect r="50000"/>
          <a:stretch/>
        </p:blipFill>
        <p:spPr>
          <a:xfrm>
            <a:off x="10463396" y="1554642"/>
            <a:ext cx="1728609" cy="3496689"/>
          </a:xfrm>
          <a:prstGeom prst="rect">
            <a:avLst/>
          </a:prstGeom>
        </p:spPr>
      </p:pic>
      <p:sp>
        <p:nvSpPr>
          <p:cNvPr id="6" name="Title Placeholder">
            <a:extLst>
              <a:ext uri="{FF2B5EF4-FFF2-40B4-BE49-F238E27FC236}">
                <a16:creationId xmlns:a16="http://schemas.microsoft.com/office/drawing/2014/main" id="{1ED9A527-BAED-61BF-6E91-7A7A549C0D53}"/>
              </a:ext>
            </a:extLst>
          </p:cNvPr>
          <p:cNvSpPr>
            <a:spLocks noGrp="1"/>
          </p:cNvSpPr>
          <p:nvPr>
            <p:ph sz="quarter" idx="14" hasCustomPrompt="1"/>
          </p:nvPr>
        </p:nvSpPr>
        <p:spPr>
          <a:xfrm>
            <a:off x="209011" y="5726434"/>
            <a:ext cx="7071356" cy="839833"/>
          </a:xfrm>
          <a:prstGeom prst="rect">
            <a:avLst/>
          </a:prstGeom>
        </p:spPr>
        <p:txBody>
          <a:bodyPr/>
          <a:lstStyle>
            <a:lvl1pPr marL="0" indent="0">
              <a:lnSpc>
                <a:spcPct val="108000"/>
              </a:lnSpc>
              <a:buNone/>
              <a:defRPr sz="3200" b="1">
                <a:solidFill>
                  <a:schemeClr val="bg1"/>
                </a:solidFill>
                <a:latin typeface="+mj-lt"/>
                <a:ea typeface="Open Sans" panose="020B0606030504020204" pitchFamily="34" charset="0"/>
                <a:cs typeface="Open Sans" panose="020B0606030504020204" pitchFamily="34" charset="0"/>
              </a:defRPr>
            </a:lvl1pPr>
          </a:lstStyle>
          <a:p>
            <a:pPr lvl="0"/>
            <a:r>
              <a:rPr lang="en-US" dirty="0"/>
              <a:t>Title of Presentation</a:t>
            </a:r>
          </a:p>
        </p:txBody>
      </p:sp>
    </p:spTree>
    <p:extLst>
      <p:ext uri="{BB962C8B-B14F-4D97-AF65-F5344CB8AC3E}">
        <p14:creationId xmlns:p14="http://schemas.microsoft.com/office/powerpoint/2010/main" val="285420306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Gray Rectangle">
            <a:extLst>
              <a:ext uri="{FF2B5EF4-FFF2-40B4-BE49-F238E27FC236}">
                <a16:creationId xmlns:a16="http://schemas.microsoft.com/office/drawing/2014/main" id="{79F3FA21-32DA-4C38-8299-88FEFA2C3B39}"/>
              </a:ext>
              <a:ext uri="{C183D7F6-B498-43B3-948B-1728B52AA6E4}">
                <adec:decorative xmlns:adec="http://schemas.microsoft.com/office/drawing/2017/decorative" val="1"/>
              </a:ext>
            </a:extLst>
          </p:cNvPr>
          <p:cNvSpPr/>
          <p:nvPr userDrawn="1"/>
        </p:nvSpPr>
        <p:spPr>
          <a:xfrm>
            <a:off x="2" y="1255271"/>
            <a:ext cx="6032876" cy="4114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itle Placeholder">
            <a:extLst>
              <a:ext uri="{FF2B5EF4-FFF2-40B4-BE49-F238E27FC236}">
                <a16:creationId xmlns:a16="http://schemas.microsoft.com/office/drawing/2014/main" id="{4B824948-7DE2-41F5-BE27-87349BE01F09}"/>
              </a:ext>
            </a:extLst>
          </p:cNvPr>
          <p:cNvSpPr>
            <a:spLocks noGrp="1"/>
          </p:cNvSpPr>
          <p:nvPr>
            <p:ph sz="quarter" idx="14" hasCustomPrompt="1"/>
          </p:nvPr>
        </p:nvSpPr>
        <p:spPr>
          <a:xfrm>
            <a:off x="209014" y="1255275"/>
            <a:ext cx="5530431" cy="4114207"/>
          </a:xfrm>
          <a:prstGeom prst="rect">
            <a:avLst/>
          </a:prstGeom>
        </p:spPr>
        <p:txBody>
          <a:bodyPr anchor="ctr" anchorCtr="0"/>
          <a:lstStyle>
            <a:lvl1pPr marL="0" indent="0">
              <a:lnSpc>
                <a:spcPct val="108000"/>
              </a:lnSpc>
              <a:buNone/>
              <a:defRPr sz="3200" b="1">
                <a:solidFill>
                  <a:schemeClr val="bg1"/>
                </a:solidFill>
                <a:latin typeface="+mj-lt"/>
                <a:ea typeface="Open Sans" panose="020B0606030504020204" pitchFamily="34" charset="0"/>
                <a:cs typeface="Open Sans" panose="020B0606030504020204" pitchFamily="34" charset="0"/>
              </a:defRPr>
            </a:lvl1pPr>
          </a:lstStyle>
          <a:p>
            <a:pPr lvl="0"/>
            <a:r>
              <a:rPr lang="en-US" dirty="0"/>
              <a:t>Long Title or Section Divider</a:t>
            </a:r>
          </a:p>
        </p:txBody>
      </p:sp>
      <p:sp>
        <p:nvSpPr>
          <p:cNvPr id="7" name="Rectangle 2">
            <a:extLst>
              <a:ext uri="{FF2B5EF4-FFF2-40B4-BE49-F238E27FC236}">
                <a16:creationId xmlns:a16="http://schemas.microsoft.com/office/drawing/2014/main" id="{F8A70739-026E-4B9F-A8C5-8058205D0AA7}"/>
              </a:ext>
            </a:extLst>
          </p:cNvPr>
          <p:cNvSpPr/>
          <p:nvPr userDrawn="1"/>
        </p:nvSpPr>
        <p:spPr>
          <a:xfrm>
            <a:off x="6225174" y="1255271"/>
            <a:ext cx="290259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3">
            <a:extLst>
              <a:ext uri="{FF2B5EF4-FFF2-40B4-BE49-F238E27FC236}">
                <a16:creationId xmlns:a16="http://schemas.microsoft.com/office/drawing/2014/main" id="{DE393653-42EA-4CD1-9134-AC75DD79569F}"/>
              </a:ext>
            </a:extLst>
          </p:cNvPr>
          <p:cNvSpPr/>
          <p:nvPr userDrawn="1"/>
        </p:nvSpPr>
        <p:spPr>
          <a:xfrm>
            <a:off x="9320064" y="1255271"/>
            <a:ext cx="287193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4">
            <a:extLst>
              <a:ext uri="{FF2B5EF4-FFF2-40B4-BE49-F238E27FC236}">
                <a16:creationId xmlns:a16="http://schemas.microsoft.com/office/drawing/2014/main" id="{50B14B5B-CD68-4361-95C8-B6A835F8AE1F}"/>
              </a:ext>
            </a:extLst>
          </p:cNvPr>
          <p:cNvSpPr/>
          <p:nvPr userDrawn="1"/>
        </p:nvSpPr>
        <p:spPr>
          <a:xfrm>
            <a:off x="6225172" y="3495279"/>
            <a:ext cx="5966829" cy="1874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2">
            <a:extLst>
              <a:ext uri="{FF2B5EF4-FFF2-40B4-BE49-F238E27FC236}">
                <a16:creationId xmlns:a16="http://schemas.microsoft.com/office/drawing/2014/main" id="{BE80AC0F-1710-4D52-A7E0-538CAA25D98F}"/>
              </a:ext>
            </a:extLst>
          </p:cNvPr>
          <p:cNvSpPr>
            <a:spLocks noGrp="1"/>
          </p:cNvSpPr>
          <p:nvPr>
            <p:ph type="pic" sz="quarter" idx="11"/>
          </p:nvPr>
        </p:nvSpPr>
        <p:spPr>
          <a:xfrm>
            <a:off x="6225175" y="1255826"/>
            <a:ext cx="2902596" cy="2047712"/>
          </a:xfrm>
          <a:prstGeom prst="rect">
            <a:avLst/>
          </a:prstGeom>
        </p:spPr>
        <p:txBody>
          <a:bodyPr anchor="ctr"/>
          <a:lstStyle>
            <a:lvl1pPr marL="0" indent="0" algn="ctr">
              <a:buNone/>
              <a:defRPr/>
            </a:lvl1pPr>
          </a:lstStyle>
          <a:p>
            <a:r>
              <a:rPr lang="en-US"/>
              <a:t>Click icon to add picture</a:t>
            </a:r>
          </a:p>
        </p:txBody>
      </p:sp>
      <p:sp>
        <p:nvSpPr>
          <p:cNvPr id="11" name="Picture Placeholder 3">
            <a:extLst>
              <a:ext uri="{FF2B5EF4-FFF2-40B4-BE49-F238E27FC236}">
                <a16:creationId xmlns:a16="http://schemas.microsoft.com/office/drawing/2014/main" id="{BE77A1B9-A512-4501-9DAF-EB9FFE6E5621}"/>
              </a:ext>
            </a:extLst>
          </p:cNvPr>
          <p:cNvSpPr>
            <a:spLocks noGrp="1"/>
          </p:cNvSpPr>
          <p:nvPr>
            <p:ph type="pic" sz="quarter" idx="12"/>
          </p:nvPr>
        </p:nvSpPr>
        <p:spPr>
          <a:xfrm>
            <a:off x="9320065" y="1256273"/>
            <a:ext cx="2871936" cy="2047271"/>
          </a:xfrm>
          <a:prstGeom prst="rect">
            <a:avLst/>
          </a:pr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9D1462A7-C7E4-4DFA-80F9-708DEE043018}"/>
              </a:ext>
            </a:extLst>
          </p:cNvPr>
          <p:cNvSpPr>
            <a:spLocks noGrp="1"/>
          </p:cNvSpPr>
          <p:nvPr>
            <p:ph type="pic" sz="quarter" idx="13"/>
          </p:nvPr>
        </p:nvSpPr>
        <p:spPr>
          <a:xfrm>
            <a:off x="6225175" y="3495838"/>
            <a:ext cx="5966828" cy="1873645"/>
          </a:xfrm>
          <a:prstGeom prst="rect">
            <a:avLst/>
          </a:prstGeom>
        </p:spPr>
        <p:txBody>
          <a:bodyPr anchor="ctr"/>
          <a:lstStyle>
            <a:lvl1pPr marL="0" indent="0" algn="ctr">
              <a:buNone/>
              <a:defRPr/>
            </a:lvl1pPr>
          </a:lstStyle>
          <a:p>
            <a:r>
              <a:rPr lang="en-US"/>
              <a:t>Click icon to add picture</a:t>
            </a:r>
          </a:p>
        </p:txBody>
      </p:sp>
      <p:pic>
        <p:nvPicPr>
          <p:cNvPr id="15" name="Picture 14">
            <a:extLst>
              <a:ext uri="{FF2B5EF4-FFF2-40B4-BE49-F238E27FC236}">
                <a16:creationId xmlns:a16="http://schemas.microsoft.com/office/drawing/2014/main" id="{4E09703A-B874-4DB3-A2C0-A8F18302FE71}"/>
              </a:ext>
              <a:ext uri="{C183D7F6-B498-43B3-948B-1728B52AA6E4}">
                <adec:decorative xmlns:adec="http://schemas.microsoft.com/office/drawing/2017/decorative" val="1"/>
              </a:ext>
            </a:extLst>
          </p:cNvPr>
          <p:cNvPicPr>
            <a:picLocks noChangeAspect="1"/>
          </p:cNvPicPr>
          <p:nvPr userDrawn="1"/>
        </p:nvPicPr>
        <p:blipFill>
          <a:blip r:embed="rId2"/>
          <a:srcRect t="264" b="264"/>
          <a:stretch/>
        </p:blipFill>
        <p:spPr>
          <a:xfrm>
            <a:off x="10463396" y="1554642"/>
            <a:ext cx="1728609" cy="3496689"/>
          </a:xfrm>
          <a:prstGeom prst="rect">
            <a:avLst/>
          </a:prstGeom>
        </p:spPr>
      </p:pic>
    </p:spTree>
    <p:extLst>
      <p:ext uri="{BB962C8B-B14F-4D97-AF65-F5344CB8AC3E}">
        <p14:creationId xmlns:p14="http://schemas.microsoft.com/office/powerpoint/2010/main" val="312857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Body White 1">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F2A1C92-BED5-4889-350B-664F5E52DD1F}"/>
              </a:ext>
            </a:extLst>
          </p:cNvPr>
          <p:cNvSpPr>
            <a:spLocks noGrp="1"/>
          </p:cNvSpPr>
          <p:nvPr>
            <p:ph type="title" hasCustomPrompt="1"/>
          </p:nvPr>
        </p:nvSpPr>
        <p:spPr>
          <a:xfrm>
            <a:off x="201168" y="832104"/>
            <a:ext cx="10515600" cy="629051"/>
          </a:xfrm>
          <a:prstGeom prst="rect">
            <a:avLst/>
          </a:prstGeom>
        </p:spPr>
        <p:txBody>
          <a:bodyPr/>
          <a:lstStyle>
            <a:lvl1pPr>
              <a:lnSpc>
                <a:spcPct val="100000"/>
              </a:lnSpc>
              <a:defRPr sz="4000" b="1">
                <a:solidFill>
                  <a:schemeClr val="accent4"/>
                </a:solidFill>
              </a:defRPr>
            </a:lvl1pPr>
          </a:lstStyle>
          <a:p>
            <a:r>
              <a:rPr lang="en-US" dirty="0"/>
              <a:t>Slide Title</a:t>
            </a:r>
          </a:p>
        </p:txBody>
      </p:sp>
      <p:sp>
        <p:nvSpPr>
          <p:cNvPr id="15" name="Content Placeholder 14">
            <a:extLst>
              <a:ext uri="{FF2B5EF4-FFF2-40B4-BE49-F238E27FC236}">
                <a16:creationId xmlns:a16="http://schemas.microsoft.com/office/drawing/2014/main" id="{0B27EC78-0DDB-B2DE-0DC4-8DABA1A1D219}"/>
              </a:ext>
            </a:extLst>
          </p:cNvPr>
          <p:cNvSpPr>
            <a:spLocks noGrp="1"/>
          </p:cNvSpPr>
          <p:nvPr>
            <p:ph sz="quarter" idx="10"/>
          </p:nvPr>
        </p:nvSpPr>
        <p:spPr>
          <a:xfrm>
            <a:off x="502920" y="1627632"/>
            <a:ext cx="11384280"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24194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ody White 2">
    <p:spTree>
      <p:nvGrpSpPr>
        <p:cNvPr id="1" name=""/>
        <p:cNvGrpSpPr/>
        <p:nvPr/>
      </p:nvGrpSpPr>
      <p:grpSpPr>
        <a:xfrm>
          <a:off x="0" y="0"/>
          <a:ext cx="0" cy="0"/>
          <a:chOff x="0" y="0"/>
          <a:chExt cx="0" cy="0"/>
        </a:xfrm>
      </p:grpSpPr>
      <p:sp>
        <p:nvSpPr>
          <p:cNvPr id="6" name="Title Placeholder">
            <a:extLst>
              <a:ext uri="{FF2B5EF4-FFF2-40B4-BE49-F238E27FC236}">
                <a16:creationId xmlns:a16="http://schemas.microsoft.com/office/drawing/2014/main" id="{E023135A-9DBD-43D4-B78B-218E551081F7}"/>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2" name="Picture Rectangle">
            <a:extLst>
              <a:ext uri="{FF2B5EF4-FFF2-40B4-BE49-F238E27FC236}">
                <a16:creationId xmlns:a16="http://schemas.microsoft.com/office/drawing/2014/main" id="{EF9F4156-6790-4E80-9424-B88EF82B9004}"/>
              </a:ext>
              <a:ext uri="{C183D7F6-B498-43B3-948B-1728B52AA6E4}">
                <adec:decorative xmlns:adec="http://schemas.microsoft.com/office/drawing/2017/decorative" val="1"/>
              </a:ext>
            </a:extLst>
          </p:cNvPr>
          <p:cNvSpPr/>
          <p:nvPr userDrawn="1"/>
        </p:nvSpPr>
        <p:spPr>
          <a:xfrm>
            <a:off x="9576123" y="914400"/>
            <a:ext cx="2311079" cy="521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a:extLst>
              <a:ext uri="{FF2B5EF4-FFF2-40B4-BE49-F238E27FC236}">
                <a16:creationId xmlns:a16="http://schemas.microsoft.com/office/drawing/2014/main" id="{D9421300-9FF3-4C26-A673-97FEA0847633}"/>
              </a:ext>
              <a:ext uri="{C183D7F6-B498-43B3-948B-1728B52AA6E4}">
                <adec:decorative xmlns:adec="http://schemas.microsoft.com/office/drawing/2017/decorative" val="0"/>
              </a:ext>
            </a:extLst>
          </p:cNvPr>
          <p:cNvSpPr>
            <a:spLocks noGrp="1"/>
          </p:cNvSpPr>
          <p:nvPr>
            <p:ph type="pic" sz="quarter" idx="12"/>
          </p:nvPr>
        </p:nvSpPr>
        <p:spPr>
          <a:xfrm>
            <a:off x="9576123" y="914400"/>
            <a:ext cx="2311079" cy="5219699"/>
          </a:xfrm>
          <a:prstGeom prst="rect">
            <a:avLst/>
          </a:prstGeom>
        </p:spPr>
        <p:txBody>
          <a:bodyPr anchor="ctr"/>
          <a:lstStyle>
            <a:lvl1pPr marL="0" indent="0" algn="ctr">
              <a:buNone/>
              <a:defRPr/>
            </a:lvl1pPr>
          </a:lstStyle>
          <a:p>
            <a:endParaRPr lang="en-US"/>
          </a:p>
        </p:txBody>
      </p:sp>
      <p:sp>
        <p:nvSpPr>
          <p:cNvPr id="4" name="Content Placeholder 3">
            <a:extLst>
              <a:ext uri="{FF2B5EF4-FFF2-40B4-BE49-F238E27FC236}">
                <a16:creationId xmlns:a16="http://schemas.microsoft.com/office/drawing/2014/main" id="{AB060155-703B-836F-6108-5BC2E11B03F2}"/>
              </a:ext>
            </a:extLst>
          </p:cNvPr>
          <p:cNvSpPr>
            <a:spLocks noGrp="1"/>
          </p:cNvSpPr>
          <p:nvPr>
            <p:ph sz="quarter" idx="13"/>
          </p:nvPr>
        </p:nvSpPr>
        <p:spPr>
          <a:xfrm>
            <a:off x="502920" y="1630363"/>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84167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ody White 3">
    <p:spTree>
      <p:nvGrpSpPr>
        <p:cNvPr id="1" name=""/>
        <p:cNvGrpSpPr/>
        <p:nvPr/>
      </p:nvGrpSpPr>
      <p:grpSpPr>
        <a:xfrm>
          <a:off x="0" y="0"/>
          <a:ext cx="0" cy="0"/>
          <a:chOff x="0" y="0"/>
          <a:chExt cx="0" cy="0"/>
        </a:xfrm>
      </p:grpSpPr>
      <p:sp>
        <p:nvSpPr>
          <p:cNvPr id="11" name="Title Placeholder">
            <a:extLst>
              <a:ext uri="{FF2B5EF4-FFF2-40B4-BE49-F238E27FC236}">
                <a16:creationId xmlns:a16="http://schemas.microsoft.com/office/drawing/2014/main" id="{2B434D1E-5311-4884-AA47-BBA361918243}"/>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10" name="Picture Rectangle 1">
            <a:extLst>
              <a:ext uri="{FF2B5EF4-FFF2-40B4-BE49-F238E27FC236}">
                <a16:creationId xmlns:a16="http://schemas.microsoft.com/office/drawing/2014/main" id="{7858EC9A-293D-4DC4-8D17-1C7CD6AB84C0}"/>
              </a:ext>
              <a:ext uri="{C183D7F6-B498-43B3-948B-1728B52AA6E4}">
                <adec:decorative xmlns:adec="http://schemas.microsoft.com/office/drawing/2017/decorative" val="1"/>
              </a:ext>
            </a:extLst>
          </p:cNvPr>
          <p:cNvSpPr/>
          <p:nvPr userDrawn="1"/>
        </p:nvSpPr>
        <p:spPr>
          <a:xfrm>
            <a:off x="9576123" y="914400"/>
            <a:ext cx="2311079" cy="2509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1">
            <a:extLst>
              <a:ext uri="{FF2B5EF4-FFF2-40B4-BE49-F238E27FC236}">
                <a16:creationId xmlns:a16="http://schemas.microsoft.com/office/drawing/2014/main" id="{A7B37783-ECCB-4CEC-8DEF-782C6EDEE53A}"/>
              </a:ext>
              <a:ext uri="{C183D7F6-B498-43B3-948B-1728B52AA6E4}">
                <adec:decorative xmlns:adec="http://schemas.microsoft.com/office/drawing/2017/decorative" val="0"/>
              </a:ext>
            </a:extLst>
          </p:cNvPr>
          <p:cNvSpPr>
            <a:spLocks noGrp="1"/>
          </p:cNvSpPr>
          <p:nvPr>
            <p:ph type="pic" sz="quarter" idx="13"/>
          </p:nvPr>
        </p:nvSpPr>
        <p:spPr>
          <a:xfrm>
            <a:off x="9576123" y="914399"/>
            <a:ext cx="2311079" cy="2509020"/>
          </a:xfrm>
          <a:prstGeom prst="rect">
            <a:avLst/>
          </a:prstGeom>
        </p:spPr>
        <p:txBody>
          <a:bodyPr anchor="ctr"/>
          <a:lstStyle>
            <a:lvl1pPr marL="0" indent="0" algn="ctr">
              <a:buNone/>
              <a:defRPr/>
            </a:lvl1pPr>
          </a:lstStyle>
          <a:p>
            <a:endParaRPr lang="en-US"/>
          </a:p>
        </p:txBody>
      </p:sp>
      <p:sp>
        <p:nvSpPr>
          <p:cNvPr id="9" name="Picture Rectangle 2">
            <a:extLst>
              <a:ext uri="{FF2B5EF4-FFF2-40B4-BE49-F238E27FC236}">
                <a16:creationId xmlns:a16="http://schemas.microsoft.com/office/drawing/2014/main" id="{9F74EC4E-08ED-4D5B-88C8-B35C6C45753B}"/>
              </a:ext>
              <a:ext uri="{C183D7F6-B498-43B3-948B-1728B52AA6E4}">
                <adec:decorative xmlns:adec="http://schemas.microsoft.com/office/drawing/2017/decorative" val="1"/>
              </a:ext>
            </a:extLst>
          </p:cNvPr>
          <p:cNvSpPr/>
          <p:nvPr userDrawn="1"/>
        </p:nvSpPr>
        <p:spPr>
          <a:xfrm>
            <a:off x="9576123" y="3615163"/>
            <a:ext cx="2311079" cy="25189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2">
            <a:extLst>
              <a:ext uri="{FF2B5EF4-FFF2-40B4-BE49-F238E27FC236}">
                <a16:creationId xmlns:a16="http://schemas.microsoft.com/office/drawing/2014/main" id="{FA3DE705-66A6-4139-B2DC-D25F0EB450B7}"/>
              </a:ext>
            </a:extLst>
          </p:cNvPr>
          <p:cNvSpPr>
            <a:spLocks noGrp="1"/>
          </p:cNvSpPr>
          <p:nvPr>
            <p:ph type="pic" sz="quarter" idx="14"/>
          </p:nvPr>
        </p:nvSpPr>
        <p:spPr>
          <a:xfrm>
            <a:off x="9576123" y="3615163"/>
            <a:ext cx="2311079" cy="2518941"/>
          </a:xfrm>
          <a:prstGeom prst="rect">
            <a:avLst/>
          </a:prstGeom>
        </p:spPr>
        <p:txBody>
          <a:bodyPr anchor="ct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139325A6-7B98-FADE-D434-B6A2DB8AD5A1}"/>
              </a:ext>
            </a:extLst>
          </p:cNvPr>
          <p:cNvSpPr>
            <a:spLocks noGrp="1"/>
          </p:cNvSpPr>
          <p:nvPr>
            <p:ph sz="quarter" idx="15"/>
          </p:nvPr>
        </p:nvSpPr>
        <p:spPr>
          <a:xfrm>
            <a:off x="502920" y="1627632"/>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027276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ody White 4">
    <p:spTree>
      <p:nvGrpSpPr>
        <p:cNvPr id="1" name=""/>
        <p:cNvGrpSpPr/>
        <p:nvPr/>
      </p:nvGrpSpPr>
      <p:grpSpPr>
        <a:xfrm>
          <a:off x="0" y="0"/>
          <a:ext cx="0" cy="0"/>
          <a:chOff x="0" y="0"/>
          <a:chExt cx="0" cy="0"/>
        </a:xfrm>
      </p:grpSpPr>
      <p:sp>
        <p:nvSpPr>
          <p:cNvPr id="13" name="Title Placeholder">
            <a:extLst>
              <a:ext uri="{FF2B5EF4-FFF2-40B4-BE49-F238E27FC236}">
                <a16:creationId xmlns:a16="http://schemas.microsoft.com/office/drawing/2014/main" id="{12E01219-4F6B-4A10-ACAC-FC1373C47670}"/>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16" name="Picture Rectangle 1">
            <a:extLst>
              <a:ext uri="{FF2B5EF4-FFF2-40B4-BE49-F238E27FC236}">
                <a16:creationId xmlns:a16="http://schemas.microsoft.com/office/drawing/2014/main" id="{B56D0C75-5B98-46DE-9CDE-7848C98BC629}"/>
              </a:ext>
              <a:ext uri="{C183D7F6-B498-43B3-948B-1728B52AA6E4}">
                <adec:decorative xmlns:adec="http://schemas.microsoft.com/office/drawing/2017/decorative" val="1"/>
              </a:ext>
            </a:extLst>
          </p:cNvPr>
          <p:cNvSpPr/>
          <p:nvPr userDrawn="1"/>
        </p:nvSpPr>
        <p:spPr>
          <a:xfrm>
            <a:off x="9576123" y="914401"/>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
            <a:extLst>
              <a:ext uri="{FF2B5EF4-FFF2-40B4-BE49-F238E27FC236}">
                <a16:creationId xmlns:a16="http://schemas.microsoft.com/office/drawing/2014/main" id="{FA3DE705-66A6-4139-B2DC-D25F0EB450B7}"/>
              </a:ext>
            </a:extLst>
          </p:cNvPr>
          <p:cNvSpPr>
            <a:spLocks noGrp="1"/>
          </p:cNvSpPr>
          <p:nvPr>
            <p:ph type="pic" sz="quarter" idx="14"/>
          </p:nvPr>
        </p:nvSpPr>
        <p:spPr>
          <a:xfrm>
            <a:off x="9576120" y="914402"/>
            <a:ext cx="2311077" cy="1607519"/>
          </a:xfrm>
          <a:prstGeom prst="rect">
            <a:avLst/>
          </a:prstGeom>
        </p:spPr>
        <p:txBody>
          <a:bodyPr anchor="ctr"/>
          <a:lstStyle>
            <a:lvl1pPr marL="0" indent="0" algn="ctr">
              <a:buNone/>
              <a:defRPr/>
            </a:lvl1pPr>
          </a:lstStyle>
          <a:p>
            <a:endParaRPr lang="en-US"/>
          </a:p>
        </p:txBody>
      </p:sp>
      <p:sp>
        <p:nvSpPr>
          <p:cNvPr id="18" name="Picture Rectangle 2">
            <a:extLst>
              <a:ext uri="{FF2B5EF4-FFF2-40B4-BE49-F238E27FC236}">
                <a16:creationId xmlns:a16="http://schemas.microsoft.com/office/drawing/2014/main" id="{175A8299-EC36-407A-A79D-E8F21B4912DD}"/>
              </a:ext>
              <a:ext uri="{C183D7F6-B498-43B3-948B-1728B52AA6E4}">
                <adec:decorative xmlns:adec="http://schemas.microsoft.com/office/drawing/2017/decorative" val="1"/>
              </a:ext>
            </a:extLst>
          </p:cNvPr>
          <p:cNvSpPr/>
          <p:nvPr userDrawn="1"/>
        </p:nvSpPr>
        <p:spPr>
          <a:xfrm>
            <a:off x="9576123" y="2717078"/>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Picture Placeholder 2">
            <a:extLst>
              <a:ext uri="{FF2B5EF4-FFF2-40B4-BE49-F238E27FC236}">
                <a16:creationId xmlns:a16="http://schemas.microsoft.com/office/drawing/2014/main" id="{ECA84048-8C0E-492C-AC5F-197EB1BEC3C7}"/>
              </a:ext>
              <a:ext uri="{C183D7F6-B498-43B3-948B-1728B52AA6E4}">
                <adec:decorative xmlns:adec="http://schemas.microsoft.com/office/drawing/2017/decorative" val="0"/>
              </a:ext>
            </a:extLst>
          </p:cNvPr>
          <p:cNvSpPr>
            <a:spLocks noGrp="1"/>
          </p:cNvSpPr>
          <p:nvPr>
            <p:ph type="pic" sz="quarter" idx="15"/>
          </p:nvPr>
        </p:nvSpPr>
        <p:spPr>
          <a:xfrm>
            <a:off x="9576120" y="2713661"/>
            <a:ext cx="2311077" cy="1607519"/>
          </a:xfrm>
          <a:prstGeom prst="rect">
            <a:avLst/>
          </a:prstGeom>
        </p:spPr>
        <p:txBody>
          <a:bodyPr anchor="ctr"/>
          <a:lstStyle>
            <a:lvl1pPr marL="0" indent="0" algn="ctr">
              <a:buNone/>
              <a:defRPr/>
            </a:lvl1pPr>
          </a:lstStyle>
          <a:p>
            <a:endParaRPr lang="en-US"/>
          </a:p>
        </p:txBody>
      </p:sp>
      <p:sp>
        <p:nvSpPr>
          <p:cNvPr id="19" name="Picture Rectangle 3">
            <a:extLst>
              <a:ext uri="{FF2B5EF4-FFF2-40B4-BE49-F238E27FC236}">
                <a16:creationId xmlns:a16="http://schemas.microsoft.com/office/drawing/2014/main" id="{2A4E731A-EF94-4BF9-B8A8-ACC17649834E}"/>
              </a:ext>
              <a:ext uri="{C183D7F6-B498-43B3-948B-1728B52AA6E4}">
                <adec:decorative xmlns:adec="http://schemas.microsoft.com/office/drawing/2017/decorative" val="1"/>
              </a:ext>
            </a:extLst>
          </p:cNvPr>
          <p:cNvSpPr/>
          <p:nvPr userDrawn="1"/>
        </p:nvSpPr>
        <p:spPr>
          <a:xfrm>
            <a:off x="9576123" y="4523169"/>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Picture Placeholder 3">
            <a:extLst>
              <a:ext uri="{FF2B5EF4-FFF2-40B4-BE49-F238E27FC236}">
                <a16:creationId xmlns:a16="http://schemas.microsoft.com/office/drawing/2014/main" id="{C1CFA84E-19F1-45F4-93A1-15252D4AA15C}"/>
              </a:ext>
            </a:extLst>
          </p:cNvPr>
          <p:cNvSpPr>
            <a:spLocks noGrp="1"/>
          </p:cNvSpPr>
          <p:nvPr>
            <p:ph type="pic" sz="quarter" idx="16"/>
          </p:nvPr>
        </p:nvSpPr>
        <p:spPr>
          <a:xfrm>
            <a:off x="9576119" y="4524876"/>
            <a:ext cx="2311077" cy="1607519"/>
          </a:xfrm>
          <a:prstGeom prst="rect">
            <a:avLst/>
          </a:prstGeom>
        </p:spPr>
        <p:txBody>
          <a:bodyPr anchor="ct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BE2B9254-8570-FDC7-4F0A-578AD5E80273}"/>
              </a:ext>
            </a:extLst>
          </p:cNvPr>
          <p:cNvSpPr>
            <a:spLocks noGrp="1"/>
          </p:cNvSpPr>
          <p:nvPr>
            <p:ph sz="quarter" idx="17"/>
          </p:nvPr>
        </p:nvSpPr>
        <p:spPr>
          <a:xfrm>
            <a:off x="502920" y="1630363"/>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767787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A9ABA3-12E1-4F01-A17D-4C827CCCE434}" type="datetimeFigureOut">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1A86CF-9D2B-4517-A1C1-957A5653A9AE}" type="slidenum">
              <a:rPr lang="en-US" smtClean="0"/>
              <a:t>‹#›</a:t>
            </a:fld>
            <a:endParaRPr lang="en-US"/>
          </a:p>
        </p:txBody>
      </p:sp>
    </p:spTree>
    <p:extLst>
      <p:ext uri="{BB962C8B-B14F-4D97-AF65-F5344CB8AC3E}">
        <p14:creationId xmlns:p14="http://schemas.microsoft.com/office/powerpoint/2010/main" val="6209551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theme" Target="../theme/theme2.xml"/><Relationship Id="rId5" Type="http://schemas.openxmlformats.org/officeDocument/2006/relationships/slideLayout" Target="../slideLayouts/slideLayout7.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B09D283E-F7D5-43DA-A9E7-6E6474DF99D7}"/>
              </a:ext>
              <a:ext uri="{C183D7F6-B498-43B3-948B-1728B52AA6E4}">
                <adec:decorative xmlns:adec="http://schemas.microsoft.com/office/drawing/2017/decorative" val="1"/>
              </a:ext>
            </a:extLst>
          </p:cNvPr>
          <p:cNvSpPr/>
          <p:nvPr userDrawn="1"/>
        </p:nvSpPr>
        <p:spPr>
          <a:xfrm>
            <a:off x="1526" y="0"/>
            <a:ext cx="12190476" cy="1060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Grey Rectangle">
            <a:extLst>
              <a:ext uri="{FF2B5EF4-FFF2-40B4-BE49-F238E27FC236}">
                <a16:creationId xmlns:a16="http://schemas.microsoft.com/office/drawing/2014/main" id="{FBC5E9AA-A200-4DBB-BA55-E6325E4F79F6}"/>
              </a:ext>
              <a:ext uri="{C183D7F6-B498-43B3-948B-1728B52AA6E4}">
                <adec:decorative xmlns:adec="http://schemas.microsoft.com/office/drawing/2017/decorative" val="1"/>
              </a:ext>
            </a:extLst>
          </p:cNvPr>
          <p:cNvSpPr/>
          <p:nvPr userDrawn="1"/>
        </p:nvSpPr>
        <p:spPr>
          <a:xfrm>
            <a:off x="1526" y="5562153"/>
            <a:ext cx="12190476" cy="12958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5"/>
              </a:solidFill>
            </a:endParaRPr>
          </a:p>
        </p:txBody>
      </p:sp>
      <p:sp>
        <p:nvSpPr>
          <p:cNvPr id="6" name="FPAC Lockup">
            <a:extLst>
              <a:ext uri="{FF2B5EF4-FFF2-40B4-BE49-F238E27FC236}">
                <a16:creationId xmlns:a16="http://schemas.microsoft.com/office/drawing/2014/main" id="{DA92B40F-55B6-4C69-A7EB-3AD64D641DAE}"/>
              </a:ext>
            </a:extLst>
          </p:cNvPr>
          <p:cNvSpPr txBox="1"/>
          <p:nvPr userDrawn="1"/>
        </p:nvSpPr>
        <p:spPr>
          <a:xfrm>
            <a:off x="7495558" y="5839383"/>
            <a:ext cx="4490841" cy="1000274"/>
          </a:xfrm>
          <a:prstGeom prst="rect">
            <a:avLst/>
          </a:prstGeom>
          <a:noFill/>
        </p:spPr>
        <p:txBody>
          <a:bodyPr wrap="square" rtlCol="0">
            <a:spAutoFit/>
          </a:bodyPr>
          <a:lstStyle/>
          <a:p>
            <a:pPr algn="r">
              <a:spcBef>
                <a:spcPts val="600"/>
              </a:spcBef>
            </a:pPr>
            <a:r>
              <a:rPr lang="en-US" sz="1400" b="1" spc="1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Soil and Plant Science Division </a:t>
            </a:r>
            <a:r>
              <a:rPr lang="en-US" sz="1400" b="1" spc="11"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1400" b="1" spc="1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soils.usda.gov</a:t>
            </a:r>
          </a:p>
          <a:p>
            <a:pPr marL="0" marR="0" lvl="0" indent="0" algn="r" defTabSz="914377" rtl="0" eaLnBrk="1" fontAlgn="auto" latinLnBrk="0" hangingPunct="1">
              <a:lnSpc>
                <a:spcPct val="100000"/>
              </a:lnSpc>
              <a:spcBef>
                <a:spcPts val="600"/>
              </a:spcBef>
              <a:spcAft>
                <a:spcPts val="0"/>
              </a:spcAft>
              <a:buClrTx/>
              <a:buSzTx/>
              <a:buFontTx/>
              <a:buNone/>
              <a:tabLst/>
              <a:defRPr/>
            </a:pPr>
            <a:r>
              <a:rPr lang="en-US" sz="1400" b="1" kern="1200" spc="9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SOIL SCIENCE AND RESOURCE ASSESSMENT</a:t>
            </a:r>
          </a:p>
          <a:p>
            <a:pPr algn="r"/>
            <a:endParaRPr lang="en-US" sz="1400" b="1" spc="8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USDA Natural Resources Conservation Service">
            <a:extLst>
              <a:ext uri="{FF2B5EF4-FFF2-40B4-BE49-F238E27FC236}">
                <a16:creationId xmlns:a16="http://schemas.microsoft.com/office/drawing/2014/main" id="{0B1C69E8-C370-43D8-81AA-AB0119E4CD31}"/>
              </a:ext>
            </a:extLst>
          </p:cNvPr>
          <p:cNvPicPr>
            <a:picLocks noChangeAspect="1"/>
          </p:cNvPicPr>
          <p:nvPr userDrawn="1"/>
        </p:nvPicPr>
        <p:blipFill>
          <a:blip r:embed="rId4"/>
          <a:stretch>
            <a:fillRect/>
          </a:stretch>
        </p:blipFill>
        <p:spPr>
          <a:xfrm>
            <a:off x="304802" y="304804"/>
            <a:ext cx="5313687" cy="506913"/>
          </a:xfrm>
          <a:prstGeom prst="rect">
            <a:avLst/>
          </a:prstGeom>
        </p:spPr>
      </p:pic>
    </p:spTree>
    <p:extLst>
      <p:ext uri="{BB962C8B-B14F-4D97-AF65-F5344CB8AC3E}">
        <p14:creationId xmlns:p14="http://schemas.microsoft.com/office/powerpoint/2010/main" val="569656255"/>
      </p:ext>
    </p:extLst>
  </p:cSld>
  <p:clrMap bg1="lt1" tx1="dk1" bg2="lt2" tx2="dk2" accent1="accent1" accent2="accent2" accent3="accent3" accent4="accent4" accent5="accent5" accent6="accent6" hlink="hlink" folHlink="folHlink"/>
  <p:sldLayoutIdLst>
    <p:sldLayoutId id="2147483710" r:id="rId1"/>
    <p:sldLayoutId id="2147483722" r:id="rId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192" userDrawn="1">
          <p15:clr>
            <a:srgbClr val="F26B43"/>
          </p15:clr>
        </p15:guide>
        <p15:guide id="4" orient="horz" pos="41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B09D283E-F7D5-43DA-A9E7-6E6474DF99D7}"/>
              </a:ext>
              <a:ext uri="{C183D7F6-B498-43B3-948B-1728B52AA6E4}">
                <adec:decorative xmlns:adec="http://schemas.microsoft.com/office/drawing/2017/decorative" val="1"/>
              </a:ext>
            </a:extLst>
          </p:cNvPr>
          <p:cNvSpPr/>
          <p:nvPr userDrawn="1"/>
        </p:nvSpPr>
        <p:spPr>
          <a:xfrm>
            <a:off x="1526" y="0"/>
            <a:ext cx="12190476" cy="6114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Grey Rectangle">
            <a:extLst>
              <a:ext uri="{FF2B5EF4-FFF2-40B4-BE49-F238E27FC236}">
                <a16:creationId xmlns:a16="http://schemas.microsoft.com/office/drawing/2014/main" id="{FBC5E9AA-A200-4DBB-BA55-E6325E4F79F6}"/>
              </a:ext>
              <a:ext uri="{C183D7F6-B498-43B3-948B-1728B52AA6E4}">
                <adec:decorative xmlns:adec="http://schemas.microsoft.com/office/drawing/2017/decorative" val="1"/>
              </a:ext>
            </a:extLst>
          </p:cNvPr>
          <p:cNvSpPr/>
          <p:nvPr userDrawn="1"/>
        </p:nvSpPr>
        <p:spPr>
          <a:xfrm>
            <a:off x="1526" y="6428116"/>
            <a:ext cx="12190476" cy="4307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FSA|NRCS|RMA|BC">
            <a:extLst>
              <a:ext uri="{FF2B5EF4-FFF2-40B4-BE49-F238E27FC236}">
                <a16:creationId xmlns:a16="http://schemas.microsoft.com/office/drawing/2014/main" id="{DA92B40F-55B6-4C69-A7EB-3AD64D641DAE}"/>
              </a:ext>
            </a:extLst>
          </p:cNvPr>
          <p:cNvSpPr txBox="1"/>
          <p:nvPr userDrawn="1"/>
        </p:nvSpPr>
        <p:spPr>
          <a:xfrm>
            <a:off x="7495557" y="6514440"/>
            <a:ext cx="4490841" cy="27699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11"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Soil and Plant Science Division </a:t>
            </a:r>
            <a:r>
              <a:rPr kumimoji="0" lang="en-US" sz="1200" b="1" i="0" u="none" strike="noStrike" kern="1200" cap="none" spc="11" normalizeH="0" baseline="0" noProof="0" dirty="0">
                <a:ln>
                  <a:noFill/>
                </a:ln>
                <a:solidFill>
                  <a:srgbClr val="FFCB0B"/>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200" b="1" i="0" u="none" strike="noStrike" kern="1200" cap="none" spc="11"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soils.usda.gov</a:t>
            </a:r>
          </a:p>
        </p:txBody>
      </p:sp>
      <p:pic>
        <p:nvPicPr>
          <p:cNvPr id="10" name="Picture 9">
            <a:extLst>
              <a:ext uri="{FF2B5EF4-FFF2-40B4-BE49-F238E27FC236}">
                <a16:creationId xmlns:a16="http://schemas.microsoft.com/office/drawing/2014/main" id="{C2FF451D-0E9A-41EB-AA9E-A3356E666B6E}"/>
              </a:ext>
            </a:extLst>
          </p:cNvPr>
          <p:cNvPicPr>
            <a:picLocks noChangeAspect="1"/>
          </p:cNvPicPr>
          <p:nvPr userDrawn="1"/>
        </p:nvPicPr>
        <p:blipFill>
          <a:blip r:embed="rId7"/>
          <a:stretch>
            <a:fillRect/>
          </a:stretch>
        </p:blipFill>
        <p:spPr>
          <a:xfrm>
            <a:off x="298789" y="152404"/>
            <a:ext cx="3016523" cy="287769"/>
          </a:xfrm>
          <a:prstGeom prst="rect">
            <a:avLst/>
          </a:prstGeom>
        </p:spPr>
      </p:pic>
      <p:sp>
        <p:nvSpPr>
          <p:cNvPr id="3" name="FSA|NRCS|RMA|BC">
            <a:extLst>
              <a:ext uri="{FF2B5EF4-FFF2-40B4-BE49-F238E27FC236}">
                <a16:creationId xmlns:a16="http://schemas.microsoft.com/office/drawing/2014/main" id="{64044178-E33B-E46C-8C0E-736ED65ED2D5}"/>
              </a:ext>
            </a:extLst>
          </p:cNvPr>
          <p:cNvSpPr txBox="1"/>
          <p:nvPr userDrawn="1"/>
        </p:nvSpPr>
        <p:spPr>
          <a:xfrm>
            <a:off x="290156" y="6503954"/>
            <a:ext cx="4490841" cy="276999"/>
          </a:xfrm>
          <a:prstGeom prst="rect">
            <a:avLst/>
          </a:prstGeom>
          <a:noFill/>
        </p:spPr>
        <p:txBody>
          <a:bodyPr wrap="square" rtlCol="0">
            <a:spAutoFit/>
          </a:bodyPr>
          <a:lstStyle/>
          <a:p>
            <a:pPr algn="l"/>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SOIL SCIENCE AND RESOURCE ASSESSMENT</a:t>
            </a:r>
          </a:p>
        </p:txBody>
      </p:sp>
    </p:spTree>
    <p:extLst>
      <p:ext uri="{BB962C8B-B14F-4D97-AF65-F5344CB8AC3E}">
        <p14:creationId xmlns:p14="http://schemas.microsoft.com/office/powerpoint/2010/main" val="328656255"/>
      </p:ext>
    </p:extLst>
  </p:cSld>
  <p:clrMap bg1="lt1" tx1="dk1" bg2="lt2" tx2="dk2" accent1="accent1" accent2="accent2" accent3="accent3" accent4="accent4" accent5="accent5" accent6="accent6" hlink="hlink" folHlink="folHlink"/>
  <p:sldLayoutIdLst>
    <p:sldLayoutId id="2147483707" r:id="rId1"/>
    <p:sldLayoutId id="2147483711" r:id="rId2"/>
    <p:sldLayoutId id="2147483712" r:id="rId3"/>
    <p:sldLayoutId id="2147483713" r:id="rId4"/>
    <p:sldLayoutId id="2147483725" r:id="rId5"/>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96" userDrawn="1">
          <p15:clr>
            <a:srgbClr val="F26B43"/>
          </p15:clr>
        </p15:guide>
        <p15:guide id="4" orient="horz" pos="4224" userDrawn="1">
          <p15:clr>
            <a:srgbClr val="F26B43"/>
          </p15:clr>
        </p15:guide>
        <p15:guide id="5" pos="384" userDrawn="1">
          <p15:clr>
            <a:srgbClr val="F26B43"/>
          </p15:clr>
        </p15:guide>
        <p15:guide id="6" orient="horz" pos="768" userDrawn="1">
          <p15:clr>
            <a:srgbClr val="F26B43"/>
          </p15:clr>
        </p15:guide>
        <p15:guide id="7" pos="7296" userDrawn="1">
          <p15:clr>
            <a:srgbClr val="F26B43"/>
          </p15:clr>
        </p15:guide>
        <p15:guide id="8" orient="horz" pos="3672" userDrawn="1">
          <p15:clr>
            <a:srgbClr val="F26B43"/>
          </p15:clr>
        </p15:guide>
        <p15:guide id="9" orient="horz" pos="576" userDrawn="1">
          <p15:clr>
            <a:srgbClr val="F26B43"/>
          </p15:clr>
        </p15:guide>
        <p15:guide id="10"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DAEBF-3D28-6CBB-95AD-4F0662DB7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B23A74-6008-9C67-1F49-A341E50D6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81264F-3128-02A2-9009-CF76AE98E4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C5A5E-658F-4A02-B278-9162F51C67F7}" type="datetimeFigureOut">
              <a:rPr lang="en-US" smtClean="0"/>
              <a:t>1/23/2025</a:t>
            </a:fld>
            <a:endParaRPr lang="en-US"/>
          </a:p>
        </p:txBody>
      </p:sp>
      <p:sp>
        <p:nvSpPr>
          <p:cNvPr id="5" name="Footer Placeholder 4">
            <a:extLst>
              <a:ext uri="{FF2B5EF4-FFF2-40B4-BE49-F238E27FC236}">
                <a16:creationId xmlns:a16="http://schemas.microsoft.com/office/drawing/2014/main" id="{75224447-ED96-B8D6-2E8B-A251B1C355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8AF0B-823F-21C2-8758-9A87259D9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592AA-C5CA-465D-BD78-E26BAEB8B881}" type="slidenum">
              <a:rPr lang="en-US" smtClean="0"/>
              <a:t>‹#›</a:t>
            </a:fld>
            <a:endParaRPr lang="en-US"/>
          </a:p>
        </p:txBody>
      </p:sp>
    </p:spTree>
    <p:extLst>
      <p:ext uri="{BB962C8B-B14F-4D97-AF65-F5344CB8AC3E}">
        <p14:creationId xmlns:p14="http://schemas.microsoft.com/office/powerpoint/2010/main" val="1575759446"/>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customXml" Target="../ink/ink1.xml"/><Relationship Id="rId1" Type="http://schemas.openxmlformats.org/officeDocument/2006/relationships/slideLayout" Target="../slideLayouts/slideLayout3.xml"/><Relationship Id="rId5" Type="http://schemas.openxmlformats.org/officeDocument/2006/relationships/image" Target="../media/image220.png"/><Relationship Id="rId4" Type="http://schemas.openxmlformats.org/officeDocument/2006/relationships/customXml" Target="../ink/ink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2136/sssaj1998.03615995006200060022x" TargetMode="External"/><Relationship Id="rId7" Type="http://schemas.openxmlformats.org/officeDocument/2006/relationships/hyperlink" Target="https://doi.org/10.2136/sssaspecpub28.c13" TargetMode="External"/><Relationship Id="rId2" Type="http://schemas.openxmlformats.org/officeDocument/2006/relationships/hyperlink" Target="https://doi.org/10.2136/sssaspecpub28.c6" TargetMode="External"/><Relationship Id="rId1" Type="http://schemas.openxmlformats.org/officeDocument/2006/relationships/slideLayout" Target="../slideLayouts/slideLayout3.xml"/><Relationship Id="rId6" Type="http://schemas.openxmlformats.org/officeDocument/2006/relationships/hyperlink" Target="https://doi.org/10.2136/sssaj1997.03615995006100030020x" TargetMode="External"/><Relationship Id="rId5" Type="http://schemas.openxmlformats.org/officeDocument/2006/relationships/hyperlink" Target="https://doi.org/10.2136/sssaspecpub28.c11" TargetMode="External"/><Relationship Id="rId4" Type="http://schemas.openxmlformats.org/officeDocument/2006/relationships/hyperlink" Target="https://doi.org/10.2136/sssaj1976.03615995004000010025x"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pubs.usgs.gov/twri/twri4a3/" TargetMode="External"/><Relationship Id="rId2" Type="http://schemas.openxmlformats.org/officeDocument/2006/relationships/hyperlink" Target="http://socviz.co/" TargetMode="External"/><Relationship Id="rId1" Type="http://schemas.openxmlformats.org/officeDocument/2006/relationships/slideLayout" Target="../slideLayouts/slideLayout3.xml"/><Relationship Id="rId6" Type="http://schemas.openxmlformats.org/officeDocument/2006/relationships/hyperlink" Target="https://tidy-survey-r.github.io/tidy-survey-book/" TargetMode="External"/><Relationship Id="rId5" Type="http://schemas.openxmlformats.org/officeDocument/2006/relationships/hyperlink" Target="https://bookdown.org/rdpeng/exdata/" TargetMode="External"/><Relationship Id="rId4" Type="http://schemas.openxmlformats.org/officeDocument/2006/relationships/hyperlink" Target="https://www.manning.com/books/r-in-action-third-edi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pair of hands holding a green sprout in a pile of soil">
            <a:extLst>
              <a:ext uri="{FF2B5EF4-FFF2-40B4-BE49-F238E27FC236}">
                <a16:creationId xmlns:a16="http://schemas.microsoft.com/office/drawing/2014/main" id="{260902F5-A04F-CBEA-E553-B3CC41B6DB59}"/>
              </a:ext>
              <a:ext uri="{C183D7F6-B498-43B3-948B-1728B52AA6E4}">
                <adec:decorative xmlns:adec="http://schemas.microsoft.com/office/drawing/2017/decorative" val="0"/>
              </a:ext>
            </a:extLst>
          </p:cNvPr>
          <p:cNvPicPr>
            <a:picLocks noGrp="1" noChangeAspect="1"/>
          </p:cNvPicPr>
          <p:nvPr>
            <p:ph sz="quarter" idx="14"/>
          </p:nvPr>
        </p:nvPicPr>
        <p:blipFill rotWithShape="1">
          <a:blip r:embed="rId2"/>
          <a:srcRect r="42480"/>
          <a:stretch/>
        </p:blipFill>
        <p:spPr>
          <a:xfrm>
            <a:off x="0" y="1255827"/>
            <a:ext cx="6032877" cy="4113652"/>
          </a:xfrm>
        </p:spPr>
      </p:pic>
      <p:pic>
        <p:nvPicPr>
          <p:cNvPr id="5" name="Picture Placeholder 4" descr="A person dropping a solution on a soil sample outside">
            <a:extLst>
              <a:ext uri="{FF2B5EF4-FFF2-40B4-BE49-F238E27FC236}">
                <a16:creationId xmlns:a16="http://schemas.microsoft.com/office/drawing/2014/main" id="{B8E1432C-61EF-4CF9-2E5C-821EE0ECBAC8}"/>
              </a:ext>
              <a:ext uri="{C183D7F6-B498-43B3-948B-1728B52AA6E4}">
                <adec:decorative xmlns:adec="http://schemas.microsoft.com/office/drawing/2017/decorative" val="0"/>
              </a:ext>
            </a:extLst>
          </p:cNvPr>
          <p:cNvPicPr>
            <a:picLocks noGrp="1" noChangeAspect="1"/>
          </p:cNvPicPr>
          <p:nvPr>
            <p:ph type="pic" sz="quarter" idx="11"/>
          </p:nvPr>
        </p:nvPicPr>
        <p:blipFill>
          <a:blip r:embed="rId3"/>
          <a:srcRect l="2751" r="2751"/>
          <a:stretch/>
        </p:blipFill>
        <p:spPr>
          <a:xfrm>
            <a:off x="6216996" y="1261215"/>
            <a:ext cx="2902596" cy="2047712"/>
          </a:xfrm>
        </p:spPr>
      </p:pic>
      <p:pic>
        <p:nvPicPr>
          <p:cNvPr id="14" name="Picture Placeholder 13" descr="Soil scientist in the Kellogg Soil Survey Laboratory">
            <a:extLst>
              <a:ext uri="{FF2B5EF4-FFF2-40B4-BE49-F238E27FC236}">
                <a16:creationId xmlns:a16="http://schemas.microsoft.com/office/drawing/2014/main" id="{101B51A9-75C3-2F2C-9695-B426F3EC8421}"/>
              </a:ext>
            </a:extLst>
          </p:cNvPr>
          <p:cNvPicPr>
            <a:picLocks noGrp="1" noChangeAspect="1"/>
          </p:cNvPicPr>
          <p:nvPr>
            <p:ph type="pic" sz="quarter" idx="12"/>
          </p:nvPr>
        </p:nvPicPr>
        <p:blipFill>
          <a:blip r:embed="rId4"/>
          <a:srcRect t="2476" b="2476"/>
          <a:stretch/>
        </p:blipFill>
        <p:spPr>
          <a:xfrm>
            <a:off x="9320069" y="1256273"/>
            <a:ext cx="2871936" cy="2047271"/>
          </a:xfrm>
        </p:spPr>
      </p:pic>
      <p:pic>
        <p:nvPicPr>
          <p:cNvPr id="12" name="Picture Placeholder 11" descr="A group of people observing a soil pit">
            <a:extLst>
              <a:ext uri="{FF2B5EF4-FFF2-40B4-BE49-F238E27FC236}">
                <a16:creationId xmlns:a16="http://schemas.microsoft.com/office/drawing/2014/main" id="{2E8BBFE3-CF54-4D98-7303-DE2563014253}"/>
              </a:ext>
              <a:ext uri="{C183D7F6-B498-43B3-948B-1728B52AA6E4}">
                <adec:decorative xmlns:adec="http://schemas.microsoft.com/office/drawing/2017/decorative" val="0"/>
              </a:ext>
            </a:extLst>
          </p:cNvPr>
          <p:cNvPicPr>
            <a:picLocks noGrp="1" noChangeAspect="1"/>
          </p:cNvPicPr>
          <p:nvPr>
            <p:ph type="pic" sz="quarter" idx="13"/>
          </p:nvPr>
        </p:nvPicPr>
        <p:blipFill>
          <a:blip r:embed="rId5"/>
          <a:srcRect t="26456" b="26456"/>
          <a:stretch>
            <a:fillRect/>
          </a:stretch>
        </p:blipFill>
        <p:spPr/>
      </p:pic>
      <p:sp>
        <p:nvSpPr>
          <p:cNvPr id="2" name="Title Placeholder">
            <a:extLst>
              <a:ext uri="{FF2B5EF4-FFF2-40B4-BE49-F238E27FC236}">
                <a16:creationId xmlns:a16="http://schemas.microsoft.com/office/drawing/2014/main" id="{F25EA4C4-E6A2-1675-8145-4FECA8D889FD}"/>
              </a:ext>
            </a:extLst>
          </p:cNvPr>
          <p:cNvSpPr txBox="1">
            <a:spLocks noGrp="1"/>
          </p:cNvSpPr>
          <p:nvPr>
            <p:ph type="title" idx="4294967295"/>
          </p:nvPr>
        </p:nvSpPr>
        <p:spPr>
          <a:xfrm>
            <a:off x="209011" y="5726432"/>
            <a:ext cx="7071356" cy="8398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bg1"/>
                </a:solidFill>
                <a:latin typeface="+mj-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8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chemeClr val="bg1"/>
                </a:solidFill>
                <a:effectLst/>
                <a:uLnTx/>
                <a:uFillTx/>
                <a:latin typeface="+mj-lt"/>
                <a:ea typeface="Open Sans" panose="020B0606030504020204" pitchFamily="34" charset="0"/>
                <a:cs typeface="Open Sans" panose="020B0606030504020204" pitchFamily="34" charset="0"/>
              </a:rPr>
              <a:t>Data Analysis</a:t>
            </a:r>
          </a:p>
        </p:txBody>
      </p:sp>
      <p:pic>
        <p:nvPicPr>
          <p:cNvPr id="6" name="NRCS Raindrop">
            <a:extLst>
              <a:ext uri="{FF2B5EF4-FFF2-40B4-BE49-F238E27FC236}">
                <a16:creationId xmlns:a16="http://schemas.microsoft.com/office/drawing/2014/main" id="{130B38F8-258F-4DC9-B8F1-B20A1A726BF0}"/>
              </a:ext>
              <a:ext uri="{C183D7F6-B498-43B3-948B-1728B52AA6E4}">
                <adec:decorative xmlns:adec="http://schemas.microsoft.com/office/drawing/2017/decorative" val="1"/>
              </a:ext>
            </a:extLst>
          </p:cNvPr>
          <p:cNvPicPr>
            <a:picLocks noChangeAspect="1"/>
          </p:cNvPicPr>
          <p:nvPr/>
        </p:nvPicPr>
        <p:blipFill>
          <a:blip r:embed="rId6"/>
          <a:srcRect t="264" b="264"/>
          <a:stretch/>
        </p:blipFill>
        <p:spPr>
          <a:xfrm>
            <a:off x="10463396" y="1554642"/>
            <a:ext cx="1728609" cy="3496689"/>
          </a:xfrm>
          <a:prstGeom prst="rect">
            <a:avLst/>
          </a:prstGeom>
        </p:spPr>
      </p:pic>
    </p:spTree>
    <p:extLst>
      <p:ext uri="{BB962C8B-B14F-4D97-AF65-F5344CB8AC3E}">
        <p14:creationId xmlns:p14="http://schemas.microsoft.com/office/powerpoint/2010/main" val="148268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Data Inspection - Missing Data</a:t>
            </a:r>
          </a:p>
        </p:txBody>
      </p:sp>
      <p:sp>
        <p:nvSpPr>
          <p:cNvPr id="3" name="Content Placeholder 2"/>
          <p:cNvSpPr>
            <a:spLocks noGrp="1"/>
          </p:cNvSpPr>
          <p:nvPr>
            <p:ph sz="quarter" idx="10"/>
          </p:nvPr>
        </p:nvSpPr>
        <p:spPr/>
        <p:txBody>
          <a:bodyPr/>
          <a:lstStyle/>
          <a:p>
            <a:pPr lvl="1"/>
            <a:r>
              <a:rPr lang="en-US" sz="2000" dirty="0"/>
              <a:t>Exclude all rows or columns that contain missing values using the function </a:t>
            </a:r>
            <a:r>
              <a:rPr lang="en-US" sz="2000" dirty="0" err="1"/>
              <a:t>na.exclude</a:t>
            </a:r>
            <a:r>
              <a:rPr lang="en-US" sz="2000" dirty="0"/>
              <a:t>(), such as h2 &lt;- </a:t>
            </a:r>
            <a:r>
              <a:rPr lang="en-US" sz="2000" dirty="0" err="1"/>
              <a:t>na.exclude</a:t>
            </a:r>
            <a:r>
              <a:rPr lang="en-US" sz="2000" dirty="0"/>
              <a:t>(h). However this can be wasteful because it removes all rows (e.g., horizons), regardless if the row only has 1 missing value. Instead it’s sometimes best to create a temporary copy of the variable in question and then remove the missing variables, such as clay &lt;- </a:t>
            </a:r>
            <a:r>
              <a:rPr lang="en-US" sz="2000" dirty="0" err="1"/>
              <a:t>na.exclude</a:t>
            </a:r>
            <a:r>
              <a:rPr lang="en-US" sz="2000" dirty="0"/>
              <a:t>(</a:t>
            </a:r>
            <a:r>
              <a:rPr lang="en-US" sz="2000" dirty="0" err="1"/>
              <a:t>h$clay</a:t>
            </a:r>
            <a:r>
              <a:rPr lang="en-US" sz="2000" dirty="0"/>
              <a:t>).</a:t>
            </a:r>
          </a:p>
          <a:p>
            <a:pPr lvl="1"/>
            <a:r>
              <a:rPr lang="en-US" sz="2000" dirty="0"/>
              <a:t>Replace missing values with another value, such as zero, a global constant, or the mean or median value for that column, such as </a:t>
            </a:r>
            <a:r>
              <a:rPr lang="en-US" sz="2000" dirty="0" err="1"/>
              <a:t>h$clay</a:t>
            </a:r>
            <a:r>
              <a:rPr lang="en-US" sz="2000" dirty="0"/>
              <a:t> &lt;- </a:t>
            </a:r>
            <a:r>
              <a:rPr lang="en-US" sz="2000" dirty="0" err="1"/>
              <a:t>ifelse</a:t>
            </a:r>
            <a:r>
              <a:rPr lang="en-US" sz="2000" dirty="0"/>
              <a:t>(is.na(</a:t>
            </a:r>
            <a:r>
              <a:rPr lang="en-US" sz="2000" dirty="0" err="1"/>
              <a:t>h$clay</a:t>
            </a:r>
            <a:r>
              <a:rPr lang="en-US" sz="2000" dirty="0"/>
              <a:t>), 0, </a:t>
            </a:r>
            <a:r>
              <a:rPr lang="en-US" sz="2000" dirty="0" err="1"/>
              <a:t>h$clay</a:t>
            </a:r>
            <a:r>
              <a:rPr lang="en-US" sz="2000" dirty="0"/>
              <a:t>) # or h[is.na(</a:t>
            </a:r>
            <a:r>
              <a:rPr lang="en-US" sz="2000" dirty="0" err="1"/>
              <a:t>h$clay</a:t>
            </a:r>
            <a:r>
              <a:rPr lang="en-US" sz="2000" dirty="0"/>
              <a:t>), ] &lt;- 0.</a:t>
            </a:r>
          </a:p>
          <a:p>
            <a:pPr lvl="1"/>
            <a:r>
              <a:rPr lang="en-US" sz="2000" dirty="0"/>
              <a:t>Read the help file for the function you’re attempting to use. Many functions have additional arguments for dealing with missing values, such as na.rm.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Graphical Methods - Descriptions</a:t>
            </a:r>
          </a:p>
        </p:txBody>
      </p:sp>
      <p:graphicFrame>
        <p:nvGraphicFramePr>
          <p:cNvPr id="6" name="Content Placeholder 5" descr="Table that descibes various plot types and their descriptions."/>
          <p:cNvGraphicFramePr>
            <a:graphicFrameLocks noGrp="1"/>
          </p:cNvGraphicFramePr>
          <p:nvPr>
            <p:ph sz="quarter" idx="10"/>
            <p:extLst>
              <p:ext uri="{D42A27DB-BD31-4B8C-83A1-F6EECF244321}">
                <p14:modId xmlns:p14="http://schemas.microsoft.com/office/powerpoint/2010/main" val="778273008"/>
              </p:ext>
            </p:extLst>
          </p:nvPr>
        </p:nvGraphicFramePr>
        <p:xfrm>
          <a:off x="503238" y="1627188"/>
          <a:ext cx="11383962" cy="4206240"/>
        </p:xfrm>
        <a:graphic>
          <a:graphicData uri="http://schemas.openxmlformats.org/drawingml/2006/table">
            <a:tbl>
              <a:tblPr firstRow="1" bandRow="1">
                <a:tableStyleId>{5C22544A-7EE6-4342-B048-85BDC9FD1C3A}</a:tableStyleId>
              </a:tblPr>
              <a:tblGrid>
                <a:gridCol w="5691981">
                  <a:extLst>
                    <a:ext uri="{9D8B030D-6E8A-4147-A177-3AD203B41FA5}">
                      <a16:colId xmlns:a16="http://schemas.microsoft.com/office/drawing/2014/main" val="20000"/>
                    </a:ext>
                  </a:extLst>
                </a:gridCol>
                <a:gridCol w="5691981">
                  <a:extLst>
                    <a:ext uri="{9D8B030D-6E8A-4147-A177-3AD203B41FA5}">
                      <a16:colId xmlns:a16="http://schemas.microsoft.com/office/drawing/2014/main" val="20001"/>
                    </a:ext>
                  </a:extLst>
                </a:gridCol>
              </a:tblGrid>
              <a:tr h="0">
                <a:tc>
                  <a:txBody>
                    <a:bodyPr/>
                    <a:lstStyle/>
                    <a:p>
                      <a:pPr marL="0" lvl="0" indent="0" algn="l">
                        <a:buNone/>
                      </a:pPr>
                      <a:r>
                        <a:t>Plot Types</a:t>
                      </a:r>
                    </a:p>
                  </a:txBody>
                  <a:tcPr/>
                </a:tc>
                <a:tc>
                  <a:txBody>
                    <a:bodyPr/>
                    <a:lstStyle/>
                    <a:p>
                      <a:pPr marL="0" lvl="0" indent="0" algn="l">
                        <a:buNone/>
                      </a:pPr>
                      <a:r>
                        <a:t>Description</a:t>
                      </a:r>
                    </a:p>
                  </a:txBody>
                  <a:tcPr/>
                </a:tc>
                <a:extLst>
                  <a:ext uri="{0D108BD9-81ED-4DB2-BD59-A6C34878D82A}">
                    <a16:rowId xmlns:a16="http://schemas.microsoft.com/office/drawing/2014/main" val="10000"/>
                  </a:ext>
                </a:extLst>
              </a:tr>
              <a:tr h="0">
                <a:tc>
                  <a:txBody>
                    <a:bodyPr/>
                    <a:lstStyle/>
                    <a:p>
                      <a:pPr marL="0" lvl="0" indent="0" algn="l">
                        <a:buNone/>
                      </a:pPr>
                      <a:r>
                        <a:t>Bar</a:t>
                      </a:r>
                    </a:p>
                  </a:txBody>
                  <a:tcPr/>
                </a:tc>
                <a:tc>
                  <a:txBody>
                    <a:bodyPr/>
                    <a:lstStyle/>
                    <a:p>
                      <a:pPr marL="0" lvl="0" indent="0" algn="l">
                        <a:buNone/>
                      </a:pPr>
                      <a:r>
                        <a:t>a plot where each bar represents the frequency of observations for a ‘group’</a:t>
                      </a:r>
                    </a:p>
                  </a:txBody>
                  <a:tcPr/>
                </a:tc>
                <a:extLst>
                  <a:ext uri="{0D108BD9-81ED-4DB2-BD59-A6C34878D82A}">
                    <a16:rowId xmlns:a16="http://schemas.microsoft.com/office/drawing/2014/main" val="10001"/>
                  </a:ext>
                </a:extLst>
              </a:tr>
              <a:tr h="0">
                <a:tc>
                  <a:txBody>
                    <a:bodyPr/>
                    <a:lstStyle/>
                    <a:p>
                      <a:pPr marL="0" lvl="0" indent="0" algn="l">
                        <a:buNone/>
                      </a:pPr>
                      <a:r>
                        <a:rPr dirty="0"/>
                        <a:t>Histogram</a:t>
                      </a:r>
                    </a:p>
                  </a:txBody>
                  <a:tcPr/>
                </a:tc>
                <a:tc>
                  <a:txBody>
                    <a:bodyPr/>
                    <a:lstStyle/>
                    <a:p>
                      <a:pPr marL="0" lvl="0" indent="0" algn="l">
                        <a:buNone/>
                      </a:pPr>
                      <a:r>
                        <a:t>a plot where each bar represents the frequency of observations for a ‘given range of values’</a:t>
                      </a:r>
                    </a:p>
                  </a:txBody>
                  <a:tcPr/>
                </a:tc>
                <a:extLst>
                  <a:ext uri="{0D108BD9-81ED-4DB2-BD59-A6C34878D82A}">
                    <a16:rowId xmlns:a16="http://schemas.microsoft.com/office/drawing/2014/main" val="10002"/>
                  </a:ext>
                </a:extLst>
              </a:tr>
              <a:tr h="0">
                <a:tc>
                  <a:txBody>
                    <a:bodyPr/>
                    <a:lstStyle/>
                    <a:p>
                      <a:pPr marL="0" lvl="0" indent="0" algn="l">
                        <a:buNone/>
                      </a:pPr>
                      <a:r>
                        <a:t>Density</a:t>
                      </a:r>
                    </a:p>
                  </a:txBody>
                  <a:tcPr/>
                </a:tc>
                <a:tc>
                  <a:txBody>
                    <a:bodyPr/>
                    <a:lstStyle/>
                    <a:p>
                      <a:pPr marL="0" lvl="0" indent="0" algn="l">
                        <a:buNone/>
                      </a:pPr>
                      <a:r>
                        <a:t>an estimation of the frequency distribution based on the sample data</a:t>
                      </a:r>
                    </a:p>
                  </a:txBody>
                  <a:tcPr/>
                </a:tc>
                <a:extLst>
                  <a:ext uri="{0D108BD9-81ED-4DB2-BD59-A6C34878D82A}">
                    <a16:rowId xmlns:a16="http://schemas.microsoft.com/office/drawing/2014/main" val="10003"/>
                  </a:ext>
                </a:extLst>
              </a:tr>
              <a:tr h="0">
                <a:tc>
                  <a:txBody>
                    <a:bodyPr/>
                    <a:lstStyle/>
                    <a:p>
                      <a:pPr marL="0" lvl="0" indent="0" algn="l">
                        <a:buNone/>
                      </a:pPr>
                      <a:r>
                        <a:rPr dirty="0"/>
                        <a:t>Quantile-Quantile</a:t>
                      </a:r>
                    </a:p>
                  </a:txBody>
                  <a:tcPr/>
                </a:tc>
                <a:tc>
                  <a:txBody>
                    <a:bodyPr/>
                    <a:lstStyle/>
                    <a:p>
                      <a:pPr marL="0" lvl="0" indent="0" algn="l">
                        <a:buNone/>
                      </a:pPr>
                      <a:r>
                        <a:t>a plot of the actual data values against a normal distribution</a:t>
                      </a:r>
                    </a:p>
                  </a:txBody>
                  <a:tcPr/>
                </a:tc>
                <a:extLst>
                  <a:ext uri="{0D108BD9-81ED-4DB2-BD59-A6C34878D82A}">
                    <a16:rowId xmlns:a16="http://schemas.microsoft.com/office/drawing/2014/main" val="10004"/>
                  </a:ext>
                </a:extLst>
              </a:tr>
              <a:tr h="0">
                <a:tc>
                  <a:txBody>
                    <a:bodyPr/>
                    <a:lstStyle/>
                    <a:p>
                      <a:pPr marL="0" lvl="0" indent="0" algn="l">
                        <a:buNone/>
                      </a:pPr>
                      <a:r>
                        <a:t>Box-Whisker</a:t>
                      </a:r>
                    </a:p>
                  </a:txBody>
                  <a:tcPr/>
                </a:tc>
                <a:tc>
                  <a:txBody>
                    <a:bodyPr/>
                    <a:lstStyle/>
                    <a:p>
                      <a:pPr marL="0" lvl="0" indent="0" algn="l">
                        <a:buNone/>
                      </a:pPr>
                      <a:r>
                        <a:t>a visual representation of median, quartiles, symmetry, skewness, and outliers</a:t>
                      </a:r>
                    </a:p>
                  </a:txBody>
                  <a:tcPr/>
                </a:tc>
                <a:extLst>
                  <a:ext uri="{0D108BD9-81ED-4DB2-BD59-A6C34878D82A}">
                    <a16:rowId xmlns:a16="http://schemas.microsoft.com/office/drawing/2014/main" val="10005"/>
                  </a:ext>
                </a:extLst>
              </a:tr>
              <a:tr h="0">
                <a:tc>
                  <a:txBody>
                    <a:bodyPr/>
                    <a:lstStyle/>
                    <a:p>
                      <a:pPr marL="0" lvl="0" indent="0" algn="l">
                        <a:buNone/>
                      </a:pPr>
                      <a:r>
                        <a:t>Scatter &amp; Line</a:t>
                      </a:r>
                    </a:p>
                  </a:txBody>
                  <a:tcPr/>
                </a:tc>
                <a:tc>
                  <a:txBody>
                    <a:bodyPr/>
                    <a:lstStyle/>
                    <a:p>
                      <a:pPr marL="0" lvl="0" indent="0" algn="l">
                        <a:buNone/>
                      </a:pPr>
                      <a:r>
                        <a:rPr dirty="0"/>
                        <a:t>a graphical display of one variable plotted on the x axis and another on the y axis</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Graphical Methods - Functions</a:t>
            </a:r>
          </a:p>
        </p:txBody>
      </p:sp>
      <p:graphicFrame>
        <p:nvGraphicFramePr>
          <p:cNvPr id="6" name="Content Placeholder 5" descr="Table of plot types and their associated R functions according to the 3 major plotting packages in R."/>
          <p:cNvGraphicFramePr>
            <a:graphicFrameLocks noGrp="1"/>
          </p:cNvGraphicFramePr>
          <p:nvPr>
            <p:ph sz="quarter" idx="10"/>
            <p:extLst>
              <p:ext uri="{D42A27DB-BD31-4B8C-83A1-F6EECF244321}">
                <p14:modId xmlns:p14="http://schemas.microsoft.com/office/powerpoint/2010/main" val="211390160"/>
              </p:ext>
            </p:extLst>
          </p:nvPr>
        </p:nvGraphicFramePr>
        <p:xfrm>
          <a:off x="503238" y="1627188"/>
          <a:ext cx="11383960" cy="2560320"/>
        </p:xfrm>
        <a:graphic>
          <a:graphicData uri="http://schemas.openxmlformats.org/drawingml/2006/table">
            <a:tbl>
              <a:tblPr firstRow="1" bandRow="1">
                <a:tableStyleId>{5C22544A-7EE6-4342-B048-85BDC9FD1C3A}</a:tableStyleId>
              </a:tblPr>
              <a:tblGrid>
                <a:gridCol w="2845990">
                  <a:extLst>
                    <a:ext uri="{9D8B030D-6E8A-4147-A177-3AD203B41FA5}">
                      <a16:colId xmlns:a16="http://schemas.microsoft.com/office/drawing/2014/main" val="20000"/>
                    </a:ext>
                  </a:extLst>
                </a:gridCol>
                <a:gridCol w="2845990">
                  <a:extLst>
                    <a:ext uri="{9D8B030D-6E8A-4147-A177-3AD203B41FA5}">
                      <a16:colId xmlns:a16="http://schemas.microsoft.com/office/drawing/2014/main" val="20001"/>
                    </a:ext>
                  </a:extLst>
                </a:gridCol>
                <a:gridCol w="2845990">
                  <a:extLst>
                    <a:ext uri="{9D8B030D-6E8A-4147-A177-3AD203B41FA5}">
                      <a16:colId xmlns:a16="http://schemas.microsoft.com/office/drawing/2014/main" val="20002"/>
                    </a:ext>
                  </a:extLst>
                </a:gridCol>
                <a:gridCol w="2845990">
                  <a:extLst>
                    <a:ext uri="{9D8B030D-6E8A-4147-A177-3AD203B41FA5}">
                      <a16:colId xmlns:a16="http://schemas.microsoft.com/office/drawing/2014/main" val="20003"/>
                    </a:ext>
                  </a:extLst>
                </a:gridCol>
              </a:tblGrid>
              <a:tr h="0">
                <a:tc>
                  <a:txBody>
                    <a:bodyPr/>
                    <a:lstStyle/>
                    <a:p>
                      <a:pPr marL="0" lvl="0" indent="0" algn="l">
                        <a:buNone/>
                      </a:pPr>
                      <a:r>
                        <a:t>Plot Types</a:t>
                      </a:r>
                    </a:p>
                  </a:txBody>
                  <a:tcPr/>
                </a:tc>
                <a:tc>
                  <a:txBody>
                    <a:bodyPr/>
                    <a:lstStyle/>
                    <a:p>
                      <a:pPr marL="0" lvl="0" indent="0" algn="l">
                        <a:buNone/>
                      </a:pPr>
                      <a:r>
                        <a:t>Base R</a:t>
                      </a:r>
                    </a:p>
                  </a:txBody>
                  <a:tcPr/>
                </a:tc>
                <a:tc>
                  <a:txBody>
                    <a:bodyPr/>
                    <a:lstStyle/>
                    <a:p>
                      <a:pPr marL="0" lvl="0" indent="0" algn="l">
                        <a:buNone/>
                      </a:pPr>
                      <a:r>
                        <a:t>lattice</a:t>
                      </a:r>
                    </a:p>
                  </a:txBody>
                  <a:tcPr/>
                </a:tc>
                <a:tc>
                  <a:txBody>
                    <a:bodyPr/>
                    <a:lstStyle/>
                    <a:p>
                      <a:pPr marL="0" lvl="0" indent="0" algn="l">
                        <a:buNone/>
                      </a:pPr>
                      <a:r>
                        <a:t>ggplot geoms</a:t>
                      </a:r>
                    </a:p>
                  </a:txBody>
                  <a:tcPr/>
                </a:tc>
                <a:extLst>
                  <a:ext uri="{0D108BD9-81ED-4DB2-BD59-A6C34878D82A}">
                    <a16:rowId xmlns:a16="http://schemas.microsoft.com/office/drawing/2014/main" val="10000"/>
                  </a:ext>
                </a:extLst>
              </a:tr>
              <a:tr h="0">
                <a:tc>
                  <a:txBody>
                    <a:bodyPr/>
                    <a:lstStyle/>
                    <a:p>
                      <a:pPr marL="0" lvl="0" indent="0" algn="l">
                        <a:buNone/>
                      </a:pPr>
                      <a:r>
                        <a:t>Bar</a:t>
                      </a:r>
                    </a:p>
                  </a:txBody>
                  <a:tcPr/>
                </a:tc>
                <a:tc>
                  <a:txBody>
                    <a:bodyPr/>
                    <a:lstStyle/>
                    <a:p>
                      <a:pPr marL="0" lvl="0" indent="0" algn="l">
                        <a:buNone/>
                      </a:pPr>
                      <a:r>
                        <a:t>barplot()</a:t>
                      </a:r>
                    </a:p>
                  </a:txBody>
                  <a:tcPr/>
                </a:tc>
                <a:tc>
                  <a:txBody>
                    <a:bodyPr/>
                    <a:lstStyle/>
                    <a:p>
                      <a:pPr marL="0" lvl="0" indent="0" algn="l">
                        <a:buNone/>
                      </a:pPr>
                      <a:r>
                        <a:t>barchart()</a:t>
                      </a:r>
                    </a:p>
                  </a:txBody>
                  <a:tcPr/>
                </a:tc>
                <a:tc>
                  <a:txBody>
                    <a:bodyPr/>
                    <a:lstStyle/>
                    <a:p>
                      <a:pPr marL="0" lvl="0" indent="0" algn="l">
                        <a:buNone/>
                      </a:pPr>
                      <a:r>
                        <a:t>geom_bar()</a:t>
                      </a:r>
                    </a:p>
                  </a:txBody>
                  <a:tcPr/>
                </a:tc>
                <a:extLst>
                  <a:ext uri="{0D108BD9-81ED-4DB2-BD59-A6C34878D82A}">
                    <a16:rowId xmlns:a16="http://schemas.microsoft.com/office/drawing/2014/main" val="10001"/>
                  </a:ext>
                </a:extLst>
              </a:tr>
              <a:tr h="0">
                <a:tc>
                  <a:txBody>
                    <a:bodyPr/>
                    <a:lstStyle/>
                    <a:p>
                      <a:pPr marL="0" lvl="0" indent="0" algn="l">
                        <a:buNone/>
                      </a:pPr>
                      <a:r>
                        <a:t>Histogram</a:t>
                      </a:r>
                    </a:p>
                  </a:txBody>
                  <a:tcPr/>
                </a:tc>
                <a:tc>
                  <a:txBody>
                    <a:bodyPr/>
                    <a:lstStyle/>
                    <a:p>
                      <a:pPr marL="0" lvl="0" indent="0" algn="l">
                        <a:buNone/>
                      </a:pPr>
                      <a:r>
                        <a:t>hist()</a:t>
                      </a:r>
                    </a:p>
                  </a:txBody>
                  <a:tcPr/>
                </a:tc>
                <a:tc>
                  <a:txBody>
                    <a:bodyPr/>
                    <a:lstStyle/>
                    <a:p>
                      <a:pPr marL="0" lvl="0" indent="0" algn="l">
                        <a:buNone/>
                      </a:pPr>
                      <a:r>
                        <a:t>histogram()</a:t>
                      </a:r>
                    </a:p>
                  </a:txBody>
                  <a:tcPr/>
                </a:tc>
                <a:tc>
                  <a:txBody>
                    <a:bodyPr/>
                    <a:lstStyle/>
                    <a:p>
                      <a:pPr marL="0" lvl="0" indent="0" algn="l">
                        <a:buNone/>
                      </a:pPr>
                      <a:r>
                        <a:t>geom_histogram()</a:t>
                      </a:r>
                    </a:p>
                  </a:txBody>
                  <a:tcPr/>
                </a:tc>
                <a:extLst>
                  <a:ext uri="{0D108BD9-81ED-4DB2-BD59-A6C34878D82A}">
                    <a16:rowId xmlns:a16="http://schemas.microsoft.com/office/drawing/2014/main" val="10002"/>
                  </a:ext>
                </a:extLst>
              </a:tr>
              <a:tr h="0">
                <a:tc>
                  <a:txBody>
                    <a:bodyPr/>
                    <a:lstStyle/>
                    <a:p>
                      <a:pPr marL="0" lvl="0" indent="0" algn="l">
                        <a:buNone/>
                      </a:pPr>
                      <a:r>
                        <a:t>Density</a:t>
                      </a:r>
                    </a:p>
                  </a:txBody>
                  <a:tcPr/>
                </a:tc>
                <a:tc>
                  <a:txBody>
                    <a:bodyPr/>
                    <a:lstStyle/>
                    <a:p>
                      <a:pPr marL="0" lvl="0" indent="0" algn="l">
                        <a:buNone/>
                      </a:pPr>
                      <a:r>
                        <a:t>plot(density())</a:t>
                      </a:r>
                    </a:p>
                  </a:txBody>
                  <a:tcPr/>
                </a:tc>
                <a:tc>
                  <a:txBody>
                    <a:bodyPr/>
                    <a:lstStyle/>
                    <a:p>
                      <a:pPr marL="0" lvl="0" indent="0" algn="l">
                        <a:buNone/>
                      </a:pPr>
                      <a:r>
                        <a:t>densityplot()</a:t>
                      </a:r>
                    </a:p>
                  </a:txBody>
                  <a:tcPr/>
                </a:tc>
                <a:tc>
                  <a:txBody>
                    <a:bodyPr/>
                    <a:lstStyle/>
                    <a:p>
                      <a:pPr marL="0" lvl="0" indent="0" algn="l">
                        <a:buNone/>
                      </a:pPr>
                      <a:r>
                        <a:t>geom_density()</a:t>
                      </a:r>
                    </a:p>
                  </a:txBody>
                  <a:tcPr/>
                </a:tc>
                <a:extLst>
                  <a:ext uri="{0D108BD9-81ED-4DB2-BD59-A6C34878D82A}">
                    <a16:rowId xmlns:a16="http://schemas.microsoft.com/office/drawing/2014/main" val="10003"/>
                  </a:ext>
                </a:extLst>
              </a:tr>
              <a:tr h="0">
                <a:tc>
                  <a:txBody>
                    <a:bodyPr/>
                    <a:lstStyle/>
                    <a:p>
                      <a:pPr marL="0" lvl="0" indent="0" algn="l">
                        <a:buNone/>
                      </a:pPr>
                      <a:r>
                        <a:t>Quantile-Quantile</a:t>
                      </a:r>
                    </a:p>
                  </a:txBody>
                  <a:tcPr/>
                </a:tc>
                <a:tc>
                  <a:txBody>
                    <a:bodyPr/>
                    <a:lstStyle/>
                    <a:p>
                      <a:pPr marL="0" lvl="0" indent="0" algn="l">
                        <a:buNone/>
                      </a:pPr>
                      <a:r>
                        <a:t>qqnorm()</a:t>
                      </a:r>
                    </a:p>
                  </a:txBody>
                  <a:tcPr/>
                </a:tc>
                <a:tc>
                  <a:txBody>
                    <a:bodyPr/>
                    <a:lstStyle/>
                    <a:p>
                      <a:pPr marL="0" lvl="0" indent="0" algn="l">
                        <a:buNone/>
                      </a:pPr>
                      <a:r>
                        <a:t>qq()</a:t>
                      </a:r>
                    </a:p>
                  </a:txBody>
                  <a:tcPr/>
                </a:tc>
                <a:tc>
                  <a:txBody>
                    <a:bodyPr/>
                    <a:lstStyle/>
                    <a:p>
                      <a:pPr marL="0" lvl="0" indent="0" algn="l">
                        <a:buNone/>
                      </a:pPr>
                      <a:r>
                        <a:t>geom_qq()</a:t>
                      </a:r>
                    </a:p>
                  </a:txBody>
                  <a:tcPr/>
                </a:tc>
                <a:extLst>
                  <a:ext uri="{0D108BD9-81ED-4DB2-BD59-A6C34878D82A}">
                    <a16:rowId xmlns:a16="http://schemas.microsoft.com/office/drawing/2014/main" val="10004"/>
                  </a:ext>
                </a:extLst>
              </a:tr>
              <a:tr h="0">
                <a:tc>
                  <a:txBody>
                    <a:bodyPr/>
                    <a:lstStyle/>
                    <a:p>
                      <a:pPr marL="0" lvl="0" indent="0" algn="l">
                        <a:buNone/>
                      </a:pPr>
                      <a:r>
                        <a:t>Box-Whisker</a:t>
                      </a:r>
                    </a:p>
                  </a:txBody>
                  <a:tcPr/>
                </a:tc>
                <a:tc>
                  <a:txBody>
                    <a:bodyPr/>
                    <a:lstStyle/>
                    <a:p>
                      <a:pPr marL="0" lvl="0" indent="0" algn="l">
                        <a:buNone/>
                      </a:pPr>
                      <a:r>
                        <a:t>boxplot()</a:t>
                      </a:r>
                    </a:p>
                  </a:txBody>
                  <a:tcPr/>
                </a:tc>
                <a:tc>
                  <a:txBody>
                    <a:bodyPr/>
                    <a:lstStyle/>
                    <a:p>
                      <a:pPr marL="0" lvl="0" indent="0" algn="l">
                        <a:buNone/>
                      </a:pPr>
                      <a:r>
                        <a:t>bwplot()</a:t>
                      </a:r>
                    </a:p>
                  </a:txBody>
                  <a:tcPr/>
                </a:tc>
                <a:tc>
                  <a:txBody>
                    <a:bodyPr/>
                    <a:lstStyle/>
                    <a:p>
                      <a:pPr marL="0" lvl="0" indent="0" algn="l">
                        <a:buNone/>
                      </a:pPr>
                      <a:r>
                        <a:t>geom_boxplot()</a:t>
                      </a:r>
                    </a:p>
                  </a:txBody>
                  <a:tcPr/>
                </a:tc>
                <a:extLst>
                  <a:ext uri="{0D108BD9-81ED-4DB2-BD59-A6C34878D82A}">
                    <a16:rowId xmlns:a16="http://schemas.microsoft.com/office/drawing/2014/main" val="10005"/>
                  </a:ext>
                </a:extLst>
              </a:tr>
              <a:tr h="0">
                <a:tc>
                  <a:txBody>
                    <a:bodyPr/>
                    <a:lstStyle/>
                    <a:p>
                      <a:pPr marL="0" lvl="0" indent="0" algn="l">
                        <a:buNone/>
                      </a:pPr>
                      <a:r>
                        <a:t>Scatter &amp; Line</a:t>
                      </a:r>
                    </a:p>
                  </a:txBody>
                  <a:tcPr/>
                </a:tc>
                <a:tc>
                  <a:txBody>
                    <a:bodyPr/>
                    <a:lstStyle/>
                    <a:p>
                      <a:pPr marL="0" lvl="0" indent="0" algn="l">
                        <a:buNone/>
                      </a:pPr>
                      <a:r>
                        <a:t>plot()</a:t>
                      </a:r>
                    </a:p>
                  </a:txBody>
                  <a:tcPr/>
                </a:tc>
                <a:tc>
                  <a:txBody>
                    <a:bodyPr/>
                    <a:lstStyle/>
                    <a:p>
                      <a:pPr marL="0" lvl="0" indent="0" algn="l">
                        <a:buNone/>
                      </a:pPr>
                      <a:r>
                        <a:t>xyplot</a:t>
                      </a:r>
                    </a:p>
                  </a:txBody>
                  <a:tcPr/>
                </a:tc>
                <a:tc>
                  <a:txBody>
                    <a:bodyPr/>
                    <a:lstStyle/>
                    <a:p>
                      <a:pPr marL="0" lvl="0" indent="0" algn="l">
                        <a:buNone/>
                      </a:pPr>
                      <a:r>
                        <a:rPr dirty="0" err="1"/>
                        <a:t>geom_point</a:t>
                      </a:r>
                      <a:r>
                        <a:rPr dirty="0"/>
                        <a:t>()</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Distributions</a:t>
            </a:r>
          </a:p>
        </p:txBody>
      </p:sp>
      <p:pic>
        <p:nvPicPr>
          <p:cNvPr id="3" name="Picture 1" descr="Figure of a bar plot for soil texture, histogram of clay content, and density plot of clay content."/>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‘Normal’ Distribution</a:t>
            </a:r>
          </a:p>
        </p:txBody>
      </p:sp>
      <p:pic>
        <p:nvPicPr>
          <p:cNvPr id="3" name="Picture 1" descr="Figure of a Normal distribution with breaks for one standard deviations which totals 68 percent of the area, and two standard devations total 95 percent of the area."/>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Mean &amp; SD vs Median &amp; Quantiles</a:t>
            </a:r>
          </a:p>
        </p:txBody>
      </p:sp>
      <p:pic>
        <p:nvPicPr>
          <p:cNvPr id="3" name="Picture 1" descr="Figure of denisty plots for clay and rock fragement contents. The clay content density plot is approximately normally distributed, while the rock fragment density plot is skewed. Overlad on the plots are the mean, two standard deviations, median, and quantiles."/>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Distributions</a:t>
            </a:r>
          </a:p>
        </p:txBody>
      </p:sp>
      <p:pic>
        <p:nvPicPr>
          <p:cNvPr id="3" name="Picture 1" descr="Figure of a boxplot and qq plot, which are used to assesss the shape of a distribution."/>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Relationships</a:t>
            </a:r>
          </a:p>
        </p:txBody>
      </p:sp>
      <p:pic>
        <p:nvPicPr>
          <p:cNvPr id="3" name="Picture 1" descr="Figures of a scatterplot and line plot of soil horizon depths."/>
          <p:cNvPicPr>
            <a:picLocks noGrp="1" noChangeAspect="1"/>
          </p:cNvPicPr>
          <p:nvPr/>
        </p:nvPicPr>
        <p:blipFill>
          <a:blip r:embed="rId2"/>
          <a:stretch>
            <a:fillRect/>
          </a:stretch>
        </p:blipFill>
        <p:spPr bwMode="auto">
          <a:xfrm>
            <a:off x="1245870" y="1819910"/>
            <a:ext cx="8585200" cy="4292600"/>
          </a:xfrm>
          <a:prstGeom prst="rect">
            <a:avLst/>
          </a:prstGeom>
          <a:noFill/>
          <a:ln w="9525">
            <a:noFill/>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Figure of a scatterplot soil horizon depths and clay content, with colors used to indicate the horizon names, and a smooth line passing thru the trend."/>
          <p:cNvPicPr>
            <a:picLocks noGrp="1" noChangeAspect="1"/>
          </p:cNvPicPr>
          <p:nvPr/>
        </p:nvPicPr>
        <p:blipFill>
          <a:blip r:embed="rId2"/>
          <a:stretch>
            <a:fillRect/>
          </a:stretch>
        </p:blipFill>
        <p:spPr bwMode="auto">
          <a:xfrm>
            <a:off x="1803400" y="1925320"/>
            <a:ext cx="8585200" cy="4292600"/>
          </a:xfrm>
          <a:prstGeom prst="rect">
            <a:avLst/>
          </a:prstGeom>
          <a:noFill/>
          <a:ln w="9525">
            <a:noFill/>
            <a:headEnd/>
            <a:tailEnd/>
          </a:ln>
        </p:spPr>
      </p:pic>
      <p:sp>
        <p:nvSpPr>
          <p:cNvPr id="2" name="Title 1"/>
          <p:cNvSpPr>
            <a:spLocks noGrp="1"/>
          </p:cNvSpPr>
          <p:nvPr>
            <p:ph type="title"/>
          </p:nvPr>
        </p:nvSpPr>
        <p:spPr/>
        <p:txBody>
          <a:bodyPr/>
          <a:lstStyle/>
          <a:p>
            <a:pPr marL="0" lvl="0" indent="0">
              <a:buNone/>
            </a:pPr>
            <a:r>
              <a:rPr dirty="0"/>
              <a:t>3rd Dimension - Color, Shape, Size, Layers, </a:t>
            </a:r>
            <a:r>
              <a:rPr dirty="0" err="1"/>
              <a:t>etc</a:t>
            </a:r>
            <a:r>
              <a:rPr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Color</a:t>
            </a:r>
          </a:p>
        </p:txBody>
      </p:sp>
      <p:pic>
        <p:nvPicPr>
          <p:cNvPr id="3" name="Picture 1" descr="Figures of a bar plots of the generalized horizon label. The first bars are stacked, while the second bars are proportional to their total percentage per horizon."/>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a:t>Objectives</a:t>
            </a:r>
          </a:p>
        </p:txBody>
      </p:sp>
      <p:sp>
        <p:nvSpPr>
          <p:cNvPr id="3" name="Content Placeholder 2"/>
          <p:cNvSpPr>
            <a:spLocks noGrp="1"/>
          </p:cNvSpPr>
          <p:nvPr>
            <p:ph sz="quarter" idx="10"/>
          </p:nvPr>
        </p:nvSpPr>
        <p:spPr>
          <a:xfrm>
            <a:off x="502920" y="1627632"/>
            <a:ext cx="6591448" cy="4507992"/>
          </a:xfrm>
        </p:spPr>
        <p:txBody>
          <a:bodyPr/>
          <a:lstStyle/>
          <a:p>
            <a:pPr lvl="1"/>
            <a:r>
              <a:rPr lang="en-US" sz="2000" dirty="0"/>
              <a:t>Estimate component range in characteristics (RIC)</a:t>
            </a:r>
          </a:p>
          <a:p>
            <a:pPr lvl="2"/>
            <a:r>
              <a:rPr sz="1800" dirty="0"/>
              <a:t>Review methods for estimating Low, RV, and High values</a:t>
            </a:r>
            <a:endParaRPr lang="en-US" sz="1800" dirty="0"/>
          </a:p>
          <a:p>
            <a:pPr lvl="2"/>
            <a:r>
              <a:rPr lang="en-US" sz="1800" dirty="0"/>
              <a:t>R</a:t>
            </a:r>
            <a:r>
              <a:rPr sz="1800" dirty="0"/>
              <a:t>eview different methods for visuali</a:t>
            </a:r>
            <a:r>
              <a:rPr lang="en-US" sz="1800" dirty="0"/>
              <a:t>zi</a:t>
            </a:r>
            <a:r>
              <a:rPr sz="1800" dirty="0"/>
              <a:t>ng soil data</a:t>
            </a:r>
            <a:endParaRPr lang="en-US" sz="1800" dirty="0"/>
          </a:p>
          <a:p>
            <a:pPr lvl="2"/>
            <a:r>
              <a:rPr lang="en-US" sz="1400" dirty="0"/>
              <a:t>Soil Reports</a:t>
            </a:r>
          </a:p>
          <a:p>
            <a:pPr lvl="1"/>
            <a:r>
              <a:rPr lang="en-US" sz="2000" dirty="0"/>
              <a:t>Estimate map unit composition </a:t>
            </a:r>
            <a:r>
              <a:rPr lang="en-US" sz="1600" dirty="0"/>
              <a:t>(i.e. weights)</a:t>
            </a:r>
          </a:p>
          <a:p>
            <a:pPr lvl="2"/>
            <a:r>
              <a:rPr lang="en-US" sz="1800" dirty="0"/>
              <a:t>Sampling</a:t>
            </a:r>
          </a:p>
          <a:p>
            <a:pPr lvl="2"/>
            <a:r>
              <a:rPr lang="en-US" sz="1800" dirty="0"/>
              <a:t>“Modeling”</a:t>
            </a:r>
          </a:p>
          <a:p>
            <a:pPr lvl="1"/>
            <a:r>
              <a:rPr lang="en-US" sz="2000" dirty="0"/>
              <a:t>Estimate map unit aggregations</a:t>
            </a:r>
          </a:p>
          <a:p>
            <a:pPr lvl="2"/>
            <a:r>
              <a:rPr lang="en-US" sz="1800" dirty="0"/>
              <a:t>Weighted average</a:t>
            </a:r>
          </a:p>
          <a:p>
            <a:pPr lvl="2"/>
            <a:r>
              <a:rPr lang="en-US" sz="1800" dirty="0"/>
              <a:t>Dominant condition</a:t>
            </a:r>
          </a:p>
          <a:p>
            <a:pPr lvl="2"/>
            <a:endParaRPr lang="en-US" sz="1800" dirty="0"/>
          </a:p>
        </p:txBody>
      </p:sp>
      <p:graphicFrame>
        <p:nvGraphicFramePr>
          <p:cNvPr id="4" name="Diagram 3">
            <a:extLst>
              <a:ext uri="{FF2B5EF4-FFF2-40B4-BE49-F238E27FC236}">
                <a16:creationId xmlns:a16="http://schemas.microsoft.com/office/drawing/2014/main" id="{F144CE91-5B0A-27FE-5ADB-A384DFDAE15B}"/>
              </a:ext>
            </a:extLst>
          </p:cNvPr>
          <p:cNvGraphicFramePr/>
          <p:nvPr>
            <p:extLst>
              <p:ext uri="{D42A27DB-BD31-4B8C-83A1-F6EECF244321}">
                <p14:modId xmlns:p14="http://schemas.microsoft.com/office/powerpoint/2010/main" val="3090248266"/>
              </p:ext>
            </p:extLst>
          </p:nvPr>
        </p:nvGraphicFramePr>
        <p:xfrm>
          <a:off x="7094368" y="832104"/>
          <a:ext cx="4896464" cy="4640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Groups</a:t>
            </a:r>
          </a:p>
        </p:txBody>
      </p:sp>
      <p:pic>
        <p:nvPicPr>
          <p:cNvPr id="3" name="Picture 1" descr="Figures of box plots and density plots used to show generalized horizon labels versus clay content."/>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Facets</a:t>
            </a:r>
          </a:p>
        </p:txBody>
      </p:sp>
      <p:pic>
        <p:nvPicPr>
          <p:cNvPr id="3" name="Picture 1" descr="Figure of facetted box plots used to show generalized soil horizon labels versus clay content, pH, and rock fragments."/>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Facets</a:t>
            </a:r>
          </a:p>
        </p:txBody>
      </p:sp>
      <p:pic>
        <p:nvPicPr>
          <p:cNvPr id="3" name="Picture 1" descr="Figures of depth plots for clay content, pH, and rock fragments."/>
          <p:cNvPicPr>
            <a:picLocks noGrp="1" noChangeAspect="1"/>
          </p:cNvPicPr>
          <p:nvPr/>
        </p:nvPicPr>
        <p:blipFill>
          <a:blip r:embed="rId3"/>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3rd Dimension - Correlation</a:t>
            </a:r>
          </a:p>
        </p:txBody>
      </p:sp>
      <p:pic>
        <p:nvPicPr>
          <p:cNvPr id="3" name="Picture 1" descr="Figure of a scatterplot matrix for soil depth, clay content, pH, and rock fragments."/>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ggplot2 basics</a:t>
            </a:r>
          </a:p>
        </p:txBody>
      </p:sp>
      <p:sp>
        <p:nvSpPr>
          <p:cNvPr id="3" name="Content Placeholder 2"/>
          <p:cNvSpPr>
            <a:spLocks noGrp="1"/>
          </p:cNvSpPr>
          <p:nvPr>
            <p:ph sz="quarter" idx="10"/>
          </p:nvPr>
        </p:nvSpPr>
        <p:spPr/>
        <p:txBody>
          <a:bodyPr/>
          <a:lstStyle/>
          <a:p>
            <a:pPr lvl="0" indent="0">
              <a:buNone/>
            </a:pPr>
            <a:r>
              <a:rPr dirty="0">
                <a:latin typeface="Courier"/>
              </a:rPr>
              <a:t>h </a:t>
            </a:r>
            <a:r>
              <a:rPr dirty="0">
                <a:solidFill>
                  <a:srgbClr val="007020"/>
                </a:solidFill>
                <a:latin typeface="Courier"/>
              </a:rPr>
              <a:t>&lt;-</a:t>
            </a:r>
            <a:r>
              <a:rPr dirty="0">
                <a:latin typeface="Courier"/>
              </a:rPr>
              <a:t> </a:t>
            </a:r>
            <a:r>
              <a:rPr dirty="0">
                <a:solidFill>
                  <a:srgbClr val="06287E"/>
                </a:solidFill>
                <a:latin typeface="Courier"/>
              </a:rPr>
              <a:t>horizons</a:t>
            </a:r>
            <a:r>
              <a:rPr dirty="0">
                <a:latin typeface="Courier"/>
              </a:rPr>
              <a:t>(</a:t>
            </a:r>
            <a:r>
              <a:rPr dirty="0" err="1">
                <a:latin typeface="Courier"/>
              </a:rPr>
              <a:t>loafercreek</a:t>
            </a:r>
            <a:r>
              <a:rPr dirty="0">
                <a:latin typeface="Courier"/>
              </a:rPr>
              <a:t>)</a:t>
            </a:r>
            <a:br>
              <a:rPr dirty="0"/>
            </a:br>
            <a:br>
              <a:rPr dirty="0"/>
            </a:br>
            <a:r>
              <a:rPr i="1" dirty="0">
                <a:solidFill>
                  <a:srgbClr val="60A0B0"/>
                </a:solidFill>
                <a:latin typeface="Courier"/>
              </a:rPr>
              <a:t># set figure axis and aesthetics</a:t>
            </a:r>
            <a:br>
              <a:rPr dirty="0"/>
            </a:br>
            <a:r>
              <a:rPr dirty="0">
                <a:latin typeface="Courier"/>
              </a:rPr>
              <a:t>p </a:t>
            </a:r>
            <a:r>
              <a:rPr dirty="0">
                <a:solidFill>
                  <a:srgbClr val="007020"/>
                </a:solidFill>
                <a:latin typeface="Courier"/>
              </a:rPr>
              <a:t>&lt;-</a:t>
            </a:r>
            <a:r>
              <a:rPr dirty="0">
                <a:latin typeface="Courier"/>
              </a:rPr>
              <a:t> </a:t>
            </a:r>
            <a:r>
              <a:rPr dirty="0" err="1">
                <a:solidFill>
                  <a:srgbClr val="06287E"/>
                </a:solidFill>
                <a:latin typeface="Courier"/>
              </a:rPr>
              <a:t>ggplot</a:t>
            </a:r>
            <a:r>
              <a:rPr dirty="0">
                <a:latin typeface="Courier"/>
              </a:rPr>
              <a:t>(</a:t>
            </a:r>
            <a:r>
              <a:rPr dirty="0">
                <a:solidFill>
                  <a:srgbClr val="7D9029"/>
                </a:solidFill>
                <a:latin typeface="Courier"/>
              </a:rPr>
              <a:t>data =</a:t>
            </a:r>
            <a:r>
              <a:rPr dirty="0">
                <a:latin typeface="Courier"/>
              </a:rPr>
              <a:t> h, </a:t>
            </a:r>
            <a:r>
              <a:rPr dirty="0" err="1">
                <a:solidFill>
                  <a:srgbClr val="06287E"/>
                </a:solidFill>
                <a:latin typeface="Courier"/>
              </a:rPr>
              <a:t>aes</a:t>
            </a:r>
            <a:r>
              <a:rPr dirty="0">
                <a:latin typeface="Courier"/>
              </a:rPr>
              <a:t>(</a:t>
            </a:r>
            <a:r>
              <a:rPr dirty="0">
                <a:solidFill>
                  <a:srgbClr val="7D9029"/>
                </a:solidFill>
                <a:latin typeface="Courier"/>
              </a:rPr>
              <a:t>x =</a:t>
            </a:r>
            <a:r>
              <a:rPr dirty="0">
                <a:latin typeface="Courier"/>
              </a:rPr>
              <a:t> clay, </a:t>
            </a:r>
            <a:r>
              <a:rPr dirty="0">
                <a:solidFill>
                  <a:srgbClr val="7D9029"/>
                </a:solidFill>
                <a:latin typeface="Courier"/>
              </a:rPr>
              <a:t>y =</a:t>
            </a:r>
            <a:r>
              <a:rPr dirty="0">
                <a:latin typeface="Courier"/>
              </a:rPr>
              <a:t> </a:t>
            </a:r>
            <a:r>
              <a:rPr dirty="0" err="1">
                <a:latin typeface="Courier"/>
              </a:rPr>
              <a:t>hzdept</a:t>
            </a:r>
            <a:r>
              <a:rPr dirty="0">
                <a:latin typeface="Courier"/>
              </a:rPr>
              <a:t>, </a:t>
            </a:r>
            <a:r>
              <a:rPr dirty="0">
                <a:solidFill>
                  <a:srgbClr val="7D9029"/>
                </a:solidFill>
                <a:latin typeface="Courier"/>
              </a:rPr>
              <a:t>color =</a:t>
            </a:r>
            <a:r>
              <a:rPr dirty="0">
                <a:latin typeface="Courier"/>
              </a:rPr>
              <a:t> </a:t>
            </a:r>
            <a:r>
              <a:rPr dirty="0" err="1">
                <a:latin typeface="Courier"/>
              </a:rPr>
              <a:t>genhz</a:t>
            </a:r>
            <a:r>
              <a:rPr dirty="0">
                <a:latin typeface="Courier"/>
              </a:rPr>
              <a:t>))</a:t>
            </a:r>
            <a:br>
              <a:rPr dirty="0"/>
            </a:br>
            <a:br>
              <a:rPr dirty="0"/>
            </a:br>
            <a:r>
              <a:rPr i="1" dirty="0">
                <a:solidFill>
                  <a:srgbClr val="60A0B0"/>
                </a:solidFill>
                <a:latin typeface="Courier"/>
              </a:rPr>
              <a:t># add layers</a:t>
            </a:r>
            <a:br>
              <a:rPr dirty="0"/>
            </a:br>
            <a:r>
              <a:rPr dirty="0">
                <a:latin typeface="Courier"/>
              </a:rPr>
              <a:t>p </a:t>
            </a:r>
            <a:r>
              <a:rPr dirty="0">
                <a:solidFill>
                  <a:srgbClr val="4070A0"/>
                </a:solidFill>
                <a:latin typeface="Courier"/>
              </a:rPr>
              <a:t>+</a:t>
            </a:r>
            <a:r>
              <a:rPr dirty="0">
                <a:latin typeface="Courier"/>
              </a:rPr>
              <a:t> </a:t>
            </a:r>
            <a:r>
              <a:rPr dirty="0" err="1">
                <a:solidFill>
                  <a:srgbClr val="06287E"/>
                </a:solidFill>
                <a:latin typeface="Courier"/>
              </a:rPr>
              <a:t>geom_point</a:t>
            </a:r>
            <a:r>
              <a:rPr dirty="0">
                <a:latin typeface="Courier"/>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of simple ggplot scatterplot for horizon depth versus clay content, with color used to indicate horizon names. "/>
          <p:cNvPicPr>
            <a:picLocks noGrp="1" noChangeAspect="1"/>
          </p:cNvPicPr>
          <p:nvPr/>
        </p:nvPicPr>
        <p:blipFill>
          <a:blip r:embed="rId2"/>
          <a:stretch>
            <a:fillRect/>
          </a:stretch>
        </p:blipFill>
        <p:spPr bwMode="auto">
          <a:xfrm>
            <a:off x="3378200" y="1828800"/>
            <a:ext cx="4343400" cy="4343400"/>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 of Components</a:t>
            </a:r>
          </a:p>
        </p:txBody>
      </p:sp>
      <p:pic>
        <p:nvPicPr>
          <p:cNvPr id="3" name="Picture 1" descr="Figures of "/>
          <p:cNvPicPr>
            <a:picLocks noGrp="1" noChangeAspect="1"/>
          </p:cNvPicPr>
          <p:nvPr/>
        </p:nvPicPr>
        <p:blipFill>
          <a:blip r:embed="rId2"/>
          <a:stretch>
            <a:fillRect/>
          </a:stretch>
        </p:blipFill>
        <p:spPr bwMode="auto">
          <a:xfrm>
            <a:off x="1257300" y="1854200"/>
            <a:ext cx="8585200" cy="4292600"/>
          </a:xfrm>
          <a:prstGeom prst="rect">
            <a:avLst/>
          </a:prstGeom>
          <a:noFill/>
          <a:ln w="9525">
            <a:noFill/>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6BDD7F-067B-A3DC-FAF4-94A8EB6D94C5}"/>
              </a:ext>
            </a:extLst>
          </p:cNvPr>
          <p:cNvSpPr>
            <a:spLocks noGrp="1"/>
          </p:cNvSpPr>
          <p:nvPr>
            <p:ph type="title"/>
          </p:nvPr>
        </p:nvSpPr>
        <p:spPr/>
        <p:txBody>
          <a:bodyPr/>
          <a:lstStyle/>
          <a:p>
            <a:r>
              <a:rPr lang="en-US" dirty="0"/>
              <a:t>Map Unit Composition</a:t>
            </a:r>
          </a:p>
        </p:txBody>
      </p:sp>
      <p:grpSp>
        <p:nvGrpSpPr>
          <p:cNvPr id="31" name="Group 30">
            <a:extLst>
              <a:ext uri="{FF2B5EF4-FFF2-40B4-BE49-F238E27FC236}">
                <a16:creationId xmlns:a16="http://schemas.microsoft.com/office/drawing/2014/main" id="{83967D4A-DBB5-38A8-983F-38685527E9AB}"/>
              </a:ext>
            </a:extLst>
          </p:cNvPr>
          <p:cNvGrpSpPr/>
          <p:nvPr/>
        </p:nvGrpSpPr>
        <p:grpSpPr>
          <a:xfrm>
            <a:off x="1976285" y="2114453"/>
            <a:ext cx="3307920" cy="2232904"/>
            <a:chOff x="1976285" y="2114453"/>
            <a:chExt cx="3307920" cy="2232904"/>
          </a:xfrm>
        </p:grpSpPr>
        <p:grpSp>
          <p:nvGrpSpPr>
            <p:cNvPr id="23" name="Group 22">
              <a:extLst>
                <a:ext uri="{FF2B5EF4-FFF2-40B4-BE49-F238E27FC236}">
                  <a16:creationId xmlns:a16="http://schemas.microsoft.com/office/drawing/2014/main" id="{1428076C-2E21-645C-4AE2-B9AE8473012F}"/>
                </a:ext>
              </a:extLst>
            </p:cNvPr>
            <p:cNvGrpSpPr/>
            <p:nvPr/>
          </p:nvGrpSpPr>
          <p:grpSpPr>
            <a:xfrm>
              <a:off x="1976285" y="2114453"/>
              <a:ext cx="3307920" cy="2232904"/>
              <a:chOff x="1976285" y="2114453"/>
              <a:chExt cx="3307920" cy="2232904"/>
            </a:xfrm>
          </p:grpSpPr>
          <p:sp>
            <p:nvSpPr>
              <p:cNvPr id="3" name="Cloud 2">
                <a:extLst>
                  <a:ext uri="{FF2B5EF4-FFF2-40B4-BE49-F238E27FC236}">
                    <a16:creationId xmlns:a16="http://schemas.microsoft.com/office/drawing/2014/main" id="{08EE7A0B-BA73-572C-FF4A-D3E3DB2BE029}"/>
                  </a:ext>
                </a:extLst>
              </p:cNvPr>
              <p:cNvSpPr/>
              <p:nvPr/>
            </p:nvSpPr>
            <p:spPr>
              <a:xfrm>
                <a:off x="1976285" y="2114453"/>
                <a:ext cx="3307920" cy="2232904"/>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27400 w 43256"/>
                  <a:gd name="connsiteY11" fmla="*/ 15225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38360 w 43256"/>
                  <a:gd name="connsiteY10" fmla="*/ 5285 h 43219"/>
                  <a:gd name="connsiteX11" fmla="*/ 38436 w 43256"/>
                  <a:gd name="connsiteY11" fmla="*/ 6549 h 43219"/>
                  <a:gd name="connsiteX12" fmla="*/ 29114 w 43256"/>
                  <a:gd name="connsiteY12" fmla="*/ 3811 h 43219"/>
                  <a:gd name="connsiteX13" fmla="*/ 29856 w 43256"/>
                  <a:gd name="connsiteY13" fmla="*/ 2199 h 43219"/>
                  <a:gd name="connsiteX14" fmla="*/ 22177 w 43256"/>
                  <a:gd name="connsiteY14" fmla="*/ 4579 h 43219"/>
                  <a:gd name="connsiteX15" fmla="*/ 22536 w 43256"/>
                  <a:gd name="connsiteY15" fmla="*/ 3189 h 43219"/>
                  <a:gd name="connsiteX16" fmla="*/ 14036 w 43256"/>
                  <a:gd name="connsiteY16" fmla="*/ 5051 h 43219"/>
                  <a:gd name="connsiteX17" fmla="*/ 15336 w 43256"/>
                  <a:gd name="connsiteY17" fmla="*/ 6399 h 43219"/>
                  <a:gd name="connsiteX18" fmla="*/ 4163 w 43256"/>
                  <a:gd name="connsiteY18" fmla="*/ 15648 h 43219"/>
                  <a:gd name="connsiteX19" fmla="*/ 3936 w 43256"/>
                  <a:gd name="connsiteY1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8360 w 43256"/>
                  <a:gd name="connsiteY8" fmla="*/ 5285 h 43219"/>
                  <a:gd name="connsiteX9" fmla="*/ 38436 w 43256"/>
                  <a:gd name="connsiteY9" fmla="*/ 6549 h 43219"/>
                  <a:gd name="connsiteX10" fmla="*/ 29114 w 43256"/>
                  <a:gd name="connsiteY10" fmla="*/ 3811 h 43219"/>
                  <a:gd name="connsiteX11" fmla="*/ 29856 w 43256"/>
                  <a:gd name="connsiteY11" fmla="*/ 2199 h 43219"/>
                  <a:gd name="connsiteX12" fmla="*/ 22177 w 43256"/>
                  <a:gd name="connsiteY12" fmla="*/ 4579 h 43219"/>
                  <a:gd name="connsiteX13" fmla="*/ 22536 w 43256"/>
                  <a:gd name="connsiteY13" fmla="*/ 3189 h 43219"/>
                  <a:gd name="connsiteX14" fmla="*/ 14036 w 43256"/>
                  <a:gd name="connsiteY14" fmla="*/ 5051 h 43219"/>
                  <a:gd name="connsiteX15" fmla="*/ 15336 w 43256"/>
                  <a:gd name="connsiteY15" fmla="*/ 6399 h 43219"/>
                  <a:gd name="connsiteX16" fmla="*/ 4163 w 43256"/>
                  <a:gd name="connsiteY16" fmla="*/ 15648 h 43219"/>
                  <a:gd name="connsiteX17" fmla="*/ 3936 w 43256"/>
                  <a:gd name="connsiteY17"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38360 w 43256"/>
                  <a:gd name="connsiteY6" fmla="*/ 5285 h 43219"/>
                  <a:gd name="connsiteX7" fmla="*/ 38436 w 43256"/>
                  <a:gd name="connsiteY7" fmla="*/ 6549 h 43219"/>
                  <a:gd name="connsiteX8" fmla="*/ 29114 w 43256"/>
                  <a:gd name="connsiteY8" fmla="*/ 3811 h 43219"/>
                  <a:gd name="connsiteX9" fmla="*/ 29856 w 43256"/>
                  <a:gd name="connsiteY9" fmla="*/ 2199 h 43219"/>
                  <a:gd name="connsiteX10" fmla="*/ 22177 w 43256"/>
                  <a:gd name="connsiteY10" fmla="*/ 4579 h 43219"/>
                  <a:gd name="connsiteX11" fmla="*/ 22536 w 43256"/>
                  <a:gd name="connsiteY11" fmla="*/ 3189 h 43219"/>
                  <a:gd name="connsiteX12" fmla="*/ 14036 w 43256"/>
                  <a:gd name="connsiteY12" fmla="*/ 5051 h 43219"/>
                  <a:gd name="connsiteX13" fmla="*/ 15336 w 43256"/>
                  <a:gd name="connsiteY13" fmla="*/ 6399 h 43219"/>
                  <a:gd name="connsiteX14" fmla="*/ 4163 w 43256"/>
                  <a:gd name="connsiteY14" fmla="*/ 15648 h 43219"/>
                  <a:gd name="connsiteX15" fmla="*/ 3936 w 43256"/>
                  <a:gd name="connsiteY15"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38360 w 43256"/>
                  <a:gd name="connsiteY4" fmla="*/ 5285 h 43219"/>
                  <a:gd name="connsiteX5" fmla="*/ 38436 w 43256"/>
                  <a:gd name="connsiteY5" fmla="*/ 6549 h 43219"/>
                  <a:gd name="connsiteX6" fmla="*/ 29114 w 43256"/>
                  <a:gd name="connsiteY6" fmla="*/ 3811 h 43219"/>
                  <a:gd name="connsiteX7" fmla="*/ 29856 w 43256"/>
                  <a:gd name="connsiteY7" fmla="*/ 2199 h 43219"/>
                  <a:gd name="connsiteX8" fmla="*/ 22177 w 43256"/>
                  <a:gd name="connsiteY8" fmla="*/ 4579 h 43219"/>
                  <a:gd name="connsiteX9" fmla="*/ 22536 w 43256"/>
                  <a:gd name="connsiteY9" fmla="*/ 3189 h 43219"/>
                  <a:gd name="connsiteX10" fmla="*/ 14036 w 43256"/>
                  <a:gd name="connsiteY10" fmla="*/ 5051 h 43219"/>
                  <a:gd name="connsiteX11" fmla="*/ 15336 w 43256"/>
                  <a:gd name="connsiteY11" fmla="*/ 6399 h 43219"/>
                  <a:gd name="connsiteX12" fmla="*/ 4163 w 43256"/>
                  <a:gd name="connsiteY12" fmla="*/ 15648 h 43219"/>
                  <a:gd name="connsiteX13" fmla="*/ 3936 w 43256"/>
                  <a:gd name="connsiteY13"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38360 w 43256"/>
                  <a:gd name="connsiteY2" fmla="*/ 5285 h 43219"/>
                  <a:gd name="connsiteX3" fmla="*/ 38436 w 43256"/>
                  <a:gd name="connsiteY3" fmla="*/ 6549 h 43219"/>
                  <a:gd name="connsiteX4" fmla="*/ 29114 w 43256"/>
                  <a:gd name="connsiteY4" fmla="*/ 3811 h 43219"/>
                  <a:gd name="connsiteX5" fmla="*/ 29856 w 43256"/>
                  <a:gd name="connsiteY5" fmla="*/ 2199 h 43219"/>
                  <a:gd name="connsiteX6" fmla="*/ 22177 w 43256"/>
                  <a:gd name="connsiteY6" fmla="*/ 4579 h 43219"/>
                  <a:gd name="connsiteX7" fmla="*/ 22536 w 43256"/>
                  <a:gd name="connsiteY7" fmla="*/ 3189 h 43219"/>
                  <a:gd name="connsiteX8" fmla="*/ 14036 w 43256"/>
                  <a:gd name="connsiteY8" fmla="*/ 5051 h 43219"/>
                  <a:gd name="connsiteX9" fmla="*/ 15336 w 43256"/>
                  <a:gd name="connsiteY9" fmla="*/ 6399 h 43219"/>
                  <a:gd name="connsiteX10" fmla="*/ 4163 w 43256"/>
                  <a:gd name="connsiteY10" fmla="*/ 15648 h 43219"/>
                  <a:gd name="connsiteX11" fmla="*/ 3936 w 43256"/>
                  <a:gd name="connsiteY1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360 w 43256"/>
                  <a:gd name="connsiteY0" fmla="*/ 5285 h 43219"/>
                  <a:gd name="connsiteX1" fmla="*/ 38436 w 43256"/>
                  <a:gd name="connsiteY1" fmla="*/ 6549 h 43219"/>
                  <a:gd name="connsiteX2" fmla="*/ 29114 w 43256"/>
                  <a:gd name="connsiteY2" fmla="*/ 3811 h 43219"/>
                  <a:gd name="connsiteX3" fmla="*/ 29856 w 43256"/>
                  <a:gd name="connsiteY3" fmla="*/ 2199 h 43219"/>
                  <a:gd name="connsiteX4" fmla="*/ 22177 w 43256"/>
                  <a:gd name="connsiteY4" fmla="*/ 4579 h 43219"/>
                  <a:gd name="connsiteX5" fmla="*/ 22536 w 43256"/>
                  <a:gd name="connsiteY5" fmla="*/ 3189 h 43219"/>
                  <a:gd name="connsiteX6" fmla="*/ 14036 w 43256"/>
                  <a:gd name="connsiteY6" fmla="*/ 5051 h 43219"/>
                  <a:gd name="connsiteX7" fmla="*/ 15336 w 43256"/>
                  <a:gd name="connsiteY7" fmla="*/ 6399 h 43219"/>
                  <a:gd name="connsiteX8" fmla="*/ 4163 w 43256"/>
                  <a:gd name="connsiteY8" fmla="*/ 15648 h 43219"/>
                  <a:gd name="connsiteX9" fmla="*/ 3936 w 43256"/>
                  <a:gd name="connsiteY9"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360 w 43256"/>
                  <a:gd name="connsiteY0" fmla="*/ 5285 h 43219"/>
                  <a:gd name="connsiteX1" fmla="*/ 38436 w 43256"/>
                  <a:gd name="connsiteY1" fmla="*/ 6549 h 43219"/>
                  <a:gd name="connsiteX2" fmla="*/ 29114 w 43256"/>
                  <a:gd name="connsiteY2" fmla="*/ 3811 h 43219"/>
                  <a:gd name="connsiteX3" fmla="*/ 29856 w 43256"/>
                  <a:gd name="connsiteY3" fmla="*/ 2199 h 43219"/>
                  <a:gd name="connsiteX4" fmla="*/ 22177 w 43256"/>
                  <a:gd name="connsiteY4" fmla="*/ 4579 h 43219"/>
                  <a:gd name="connsiteX5" fmla="*/ 22536 w 43256"/>
                  <a:gd name="connsiteY5" fmla="*/ 3189 h 43219"/>
                  <a:gd name="connsiteX6" fmla="*/ 4163 w 43256"/>
                  <a:gd name="connsiteY6" fmla="*/ 15648 h 43219"/>
                  <a:gd name="connsiteX7" fmla="*/ 3936 w 43256"/>
                  <a:gd name="connsiteY7"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360 w 43256"/>
                  <a:gd name="connsiteY0" fmla="*/ 5285 h 43219"/>
                  <a:gd name="connsiteX1" fmla="*/ 38436 w 43256"/>
                  <a:gd name="connsiteY1" fmla="*/ 6549 h 43219"/>
                  <a:gd name="connsiteX2" fmla="*/ 29114 w 43256"/>
                  <a:gd name="connsiteY2" fmla="*/ 3811 h 43219"/>
                  <a:gd name="connsiteX3" fmla="*/ 29856 w 43256"/>
                  <a:gd name="connsiteY3" fmla="*/ 2199 h 43219"/>
                  <a:gd name="connsiteX4" fmla="*/ 4163 w 43256"/>
                  <a:gd name="connsiteY4" fmla="*/ 15648 h 43219"/>
                  <a:gd name="connsiteX5" fmla="*/ 3936 w 43256"/>
                  <a:gd name="connsiteY5"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360 w 43256"/>
                  <a:gd name="connsiteY0" fmla="*/ 5285 h 43219"/>
                  <a:gd name="connsiteX1" fmla="*/ 38436 w 43256"/>
                  <a:gd name="connsiteY1" fmla="*/ 6549 h 43219"/>
                  <a:gd name="connsiteX2" fmla="*/ 4163 w 43256"/>
                  <a:gd name="connsiteY2" fmla="*/ 15648 h 43219"/>
                  <a:gd name="connsiteX3" fmla="*/ 3936 w 43256"/>
                  <a:gd name="connsiteY3"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163 w 43256"/>
                  <a:gd name="connsiteY0" fmla="*/ 15648 h 43219"/>
                  <a:gd name="connsiteX1" fmla="*/ 3936 w 43256"/>
                  <a:gd name="connsiteY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163 w 43256"/>
                  <a:gd name="connsiteY0" fmla="*/ 15648 h 43219"/>
                  <a:gd name="connsiteX1" fmla="*/ 3936 w 43256"/>
                  <a:gd name="connsiteY1" fmla="*/ 14229 h 43219"/>
                  <a:gd name="connsiteX2" fmla="*/ 4163 w 43256"/>
                  <a:gd name="connsiteY2" fmla="*/ 15648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1134 w 43256"/>
                  <a:gd name="connsiteY0" fmla="*/ 20025 h 43219"/>
                  <a:gd name="connsiteX1" fmla="*/ 3936 w 43256"/>
                  <a:gd name="connsiteY1" fmla="*/ 14229 h 43219"/>
                  <a:gd name="connsiteX2" fmla="*/ 21134 w 43256"/>
                  <a:gd name="connsiteY2" fmla="*/ 20025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036 w 43256"/>
                  <a:gd name="connsiteY0" fmla="*/ 8803 h 43219"/>
                  <a:gd name="connsiteX1" fmla="*/ 15850 w 43256"/>
                  <a:gd name="connsiteY1" fmla="*/ 18319 h 43219"/>
                  <a:gd name="connsiteX2" fmla="*/ 3936 w 43256"/>
                  <a:gd name="connsiteY2" fmla="*/ 14229 h 43219"/>
                  <a:gd name="connsiteX3" fmla="*/ 18036 w 43256"/>
                  <a:gd name="connsiteY3" fmla="*/ 8803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18036 w 43256"/>
                  <a:gd name="connsiteY0" fmla="*/ 8803 h 43219"/>
                  <a:gd name="connsiteX1" fmla="*/ 15850 w 43256"/>
                  <a:gd name="connsiteY1" fmla="*/ 18319 h 43219"/>
                  <a:gd name="connsiteX2" fmla="*/ 8050 w 43256"/>
                  <a:gd name="connsiteY2" fmla="*/ 27551 h 43219"/>
                  <a:gd name="connsiteX3" fmla="*/ 18036 w 43256"/>
                  <a:gd name="connsiteY3" fmla="*/ 8803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50 w 43256"/>
                  <a:gd name="connsiteY0" fmla="*/ 20983 h 43219"/>
                  <a:gd name="connsiteX1" fmla="*/ 15850 w 43256"/>
                  <a:gd name="connsiteY1" fmla="*/ 18319 h 43219"/>
                  <a:gd name="connsiteX2" fmla="*/ 8050 w 43256"/>
                  <a:gd name="connsiteY2" fmla="*/ 27551 h 43219"/>
                  <a:gd name="connsiteX3" fmla="*/ 2350 w 43256"/>
                  <a:gd name="connsiteY3" fmla="*/ 20983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8050 w 43256"/>
                  <a:gd name="connsiteY0" fmla="*/ 27551 h 43219"/>
                  <a:gd name="connsiteX1" fmla="*/ 15850 w 43256"/>
                  <a:gd name="connsiteY1" fmla="*/ 18319 h 43219"/>
                  <a:gd name="connsiteX2" fmla="*/ 8050 w 43256"/>
                  <a:gd name="connsiteY2" fmla="*/ 27551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5279 w 43256"/>
                  <a:gd name="connsiteY0" fmla="*/ 13658 h 43219"/>
                  <a:gd name="connsiteX1" fmla="*/ 15850 w 43256"/>
                  <a:gd name="connsiteY1" fmla="*/ 18319 h 43219"/>
                  <a:gd name="connsiteX2" fmla="*/ 25279 w 43256"/>
                  <a:gd name="connsiteY2" fmla="*/ 13658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450 w 43256"/>
                  <a:gd name="connsiteY0" fmla="*/ 21651 h 43219"/>
                  <a:gd name="connsiteX1" fmla="*/ 15850 w 43256"/>
                  <a:gd name="connsiteY1" fmla="*/ 18319 h 43219"/>
                  <a:gd name="connsiteX2" fmla="*/ 4450 w 43256"/>
                  <a:gd name="connsiteY2" fmla="*/ 21651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450 w 43256"/>
                  <a:gd name="connsiteY0" fmla="*/ 21651 h 43219"/>
                  <a:gd name="connsiteX1" fmla="*/ 15850 w 43256"/>
                  <a:gd name="connsiteY1" fmla="*/ 18319 h 43219"/>
                  <a:gd name="connsiteX2" fmla="*/ 4450 w 43256"/>
                  <a:gd name="connsiteY2" fmla="*/ 21651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450 w 43256"/>
                  <a:gd name="connsiteY0" fmla="*/ 21651 h 43219"/>
                  <a:gd name="connsiteX1" fmla="*/ 15850 w 43256"/>
                  <a:gd name="connsiteY1" fmla="*/ 18319 h 43219"/>
                  <a:gd name="connsiteX2" fmla="*/ 4450 w 43256"/>
                  <a:gd name="connsiteY2" fmla="*/ 21651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07 w 43256"/>
                  <a:gd name="connsiteY0" fmla="*/ 14229 h 43219"/>
                  <a:gd name="connsiteX1" fmla="*/ 15850 w 43256"/>
                  <a:gd name="connsiteY1" fmla="*/ 18319 h 43219"/>
                  <a:gd name="connsiteX2" fmla="*/ 3807 w 43256"/>
                  <a:gd name="connsiteY2"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3807 w 43256"/>
                  <a:gd name="connsiteY0" fmla="*/ 14229 h 43219"/>
                  <a:gd name="connsiteX1" fmla="*/ 3893 w 43256"/>
                  <a:gd name="connsiteY1" fmla="*/ 14513 h 43219"/>
                  <a:gd name="connsiteX2" fmla="*/ 3807 w 43256"/>
                  <a:gd name="connsiteY2" fmla="*/ 14229 h 43219"/>
                </a:gdLst>
                <a:ahLst/>
                <a:cxnLst>
                  <a:cxn ang="0">
                    <a:pos x="connsiteX0" y="connsiteY0"/>
                  </a:cxn>
                  <a:cxn ang="0">
                    <a:pos x="connsiteX1" y="connsiteY1"/>
                  </a:cxn>
                  <a:cxn ang="0">
                    <a:pos x="connsiteX2" y="connsiteY2"/>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3807" y="14229"/>
                    </a:moveTo>
                    <a:cubicBezTo>
                      <a:pt x="3836" y="14324"/>
                      <a:pt x="3864" y="14418"/>
                      <a:pt x="3893" y="14513"/>
                    </a:cubicBezTo>
                    <a:cubicBezTo>
                      <a:pt x="3864" y="14418"/>
                      <a:pt x="3836" y="14324"/>
                      <a:pt x="3807" y="14229"/>
                    </a:cubicBezTo>
                    <a:close/>
                  </a:path>
                </a:pathLst>
              </a:custGeom>
              <a:ln w="412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8EED5B0E-3077-B3F1-A507-758275E9E3B1}"/>
                      </a:ext>
                    </a:extLst>
                  </p14:cNvPr>
                  <p14:cNvContentPartPr/>
                  <p14:nvPr/>
                </p14:nvContentPartPr>
                <p14:xfrm>
                  <a:off x="3051999" y="2382362"/>
                  <a:ext cx="690480" cy="1779840"/>
                </p14:xfrm>
              </p:contentPart>
            </mc:Choice>
            <mc:Fallback xmlns="">
              <p:pic>
                <p:nvPicPr>
                  <p:cNvPr id="11" name="Ink 10">
                    <a:extLst>
                      <a:ext uri="{FF2B5EF4-FFF2-40B4-BE49-F238E27FC236}">
                        <a16:creationId xmlns:a16="http://schemas.microsoft.com/office/drawing/2014/main" id="{8EED5B0E-3077-B3F1-A507-758275E9E3B1}"/>
                      </a:ext>
                    </a:extLst>
                  </p:cNvPr>
                  <p:cNvPicPr/>
                  <p:nvPr/>
                </p:nvPicPr>
                <p:blipFill>
                  <a:blip r:embed="rId3"/>
                  <a:stretch>
                    <a:fillRect/>
                  </a:stretch>
                </p:blipFill>
                <p:spPr>
                  <a:xfrm>
                    <a:off x="3051639" y="2381642"/>
                    <a:ext cx="691200" cy="1780920"/>
                  </a:xfrm>
                  <a:prstGeom prst="rect">
                    <a:avLst/>
                  </a:prstGeom>
                </p:spPr>
              </p:pic>
            </mc:Fallback>
          </mc:AlternateContent>
        </p:grpSp>
        <p:sp>
          <p:nvSpPr>
            <p:cNvPr id="16" name="TextBox 15">
              <a:extLst>
                <a:ext uri="{FF2B5EF4-FFF2-40B4-BE49-F238E27FC236}">
                  <a16:creationId xmlns:a16="http://schemas.microsoft.com/office/drawing/2014/main" id="{9EEF9144-314C-EB20-532E-E88E2AA80117}"/>
                </a:ext>
              </a:extLst>
            </p:cNvPr>
            <p:cNvSpPr txBox="1"/>
            <p:nvPr/>
          </p:nvSpPr>
          <p:spPr>
            <a:xfrm>
              <a:off x="2277674" y="3008966"/>
              <a:ext cx="1171520" cy="369332"/>
            </a:xfrm>
            <a:prstGeom prst="rect">
              <a:avLst/>
            </a:prstGeom>
            <a:noFill/>
          </p:spPr>
          <p:txBody>
            <a:bodyPr wrap="square" rtlCol="0">
              <a:spAutoFit/>
            </a:bodyPr>
            <a:lstStyle/>
            <a:p>
              <a:r>
                <a:rPr lang="en-US" b="1" dirty="0"/>
                <a:t>A </a:t>
              </a:r>
              <a:r>
                <a:rPr lang="en-US" dirty="0"/>
                <a:t>=</a:t>
              </a:r>
              <a:r>
                <a:rPr lang="en-US" b="1" dirty="0"/>
                <a:t> </a:t>
              </a:r>
              <a:r>
                <a:rPr lang="en-US" dirty="0"/>
                <a:t>30 %</a:t>
              </a:r>
            </a:p>
          </p:txBody>
        </p:sp>
        <p:sp>
          <p:nvSpPr>
            <p:cNvPr id="17" name="TextBox 16">
              <a:extLst>
                <a:ext uri="{FF2B5EF4-FFF2-40B4-BE49-F238E27FC236}">
                  <a16:creationId xmlns:a16="http://schemas.microsoft.com/office/drawing/2014/main" id="{B7750C1E-ED07-6472-EB0B-307F899CAB66}"/>
                </a:ext>
              </a:extLst>
            </p:cNvPr>
            <p:cNvSpPr txBox="1"/>
            <p:nvPr/>
          </p:nvSpPr>
          <p:spPr>
            <a:xfrm>
              <a:off x="3863400" y="2854108"/>
              <a:ext cx="1242054" cy="369332"/>
            </a:xfrm>
            <a:prstGeom prst="rect">
              <a:avLst/>
            </a:prstGeom>
            <a:noFill/>
          </p:spPr>
          <p:txBody>
            <a:bodyPr wrap="square" rtlCol="0">
              <a:spAutoFit/>
            </a:bodyPr>
            <a:lstStyle/>
            <a:p>
              <a:r>
                <a:rPr lang="en-US" b="1" dirty="0"/>
                <a:t>B </a:t>
              </a:r>
              <a:r>
                <a:rPr lang="en-US" dirty="0"/>
                <a:t>=</a:t>
              </a:r>
              <a:r>
                <a:rPr lang="en-US" b="1" dirty="0"/>
                <a:t> </a:t>
              </a:r>
              <a:r>
                <a:rPr lang="en-US" dirty="0"/>
                <a:t>70%</a:t>
              </a:r>
            </a:p>
          </p:txBody>
        </p:sp>
      </p:grpSp>
      <p:sp>
        <p:nvSpPr>
          <p:cNvPr id="18" name="TextBox 17">
            <a:extLst>
              <a:ext uri="{FF2B5EF4-FFF2-40B4-BE49-F238E27FC236}">
                <a16:creationId xmlns:a16="http://schemas.microsoft.com/office/drawing/2014/main" id="{E5ED81EF-811E-D34A-5C46-A828EA4F3902}"/>
              </a:ext>
            </a:extLst>
          </p:cNvPr>
          <p:cNvSpPr txBox="1"/>
          <p:nvPr/>
        </p:nvSpPr>
        <p:spPr>
          <a:xfrm>
            <a:off x="2805945" y="1622274"/>
            <a:ext cx="1519968" cy="461665"/>
          </a:xfrm>
          <a:prstGeom prst="rect">
            <a:avLst/>
          </a:prstGeom>
          <a:noFill/>
        </p:spPr>
        <p:txBody>
          <a:bodyPr wrap="none" rtlCol="0">
            <a:spAutoFit/>
          </a:bodyPr>
          <a:lstStyle/>
          <a:p>
            <a:r>
              <a:rPr lang="en-US" sz="2400" b="1" dirty="0"/>
              <a:t>Polygon</a:t>
            </a:r>
          </a:p>
        </p:txBody>
      </p:sp>
      <p:sp>
        <p:nvSpPr>
          <p:cNvPr id="19" name="TextBox 18">
            <a:extLst>
              <a:ext uri="{FF2B5EF4-FFF2-40B4-BE49-F238E27FC236}">
                <a16:creationId xmlns:a16="http://schemas.microsoft.com/office/drawing/2014/main" id="{28907FCF-5DDC-C2A3-82B9-E59EB0C8FAC8}"/>
              </a:ext>
            </a:extLst>
          </p:cNvPr>
          <p:cNvSpPr txBox="1"/>
          <p:nvPr/>
        </p:nvSpPr>
        <p:spPr>
          <a:xfrm>
            <a:off x="8544257" y="1652788"/>
            <a:ext cx="973343" cy="461665"/>
          </a:xfrm>
          <a:prstGeom prst="rect">
            <a:avLst/>
          </a:prstGeom>
          <a:noFill/>
        </p:spPr>
        <p:txBody>
          <a:bodyPr wrap="none" rtlCol="0">
            <a:spAutoFit/>
          </a:bodyPr>
          <a:lstStyle/>
          <a:p>
            <a:r>
              <a:rPr lang="en-US" sz="2400" b="1" dirty="0"/>
              <a:t>Pixel</a:t>
            </a:r>
          </a:p>
        </p:txBody>
      </p:sp>
      <p:graphicFrame>
        <p:nvGraphicFramePr>
          <p:cNvPr id="22" name="Table 21">
            <a:extLst>
              <a:ext uri="{FF2B5EF4-FFF2-40B4-BE49-F238E27FC236}">
                <a16:creationId xmlns:a16="http://schemas.microsoft.com/office/drawing/2014/main" id="{157A45D5-7732-5810-05F1-27A9DF6AF742}"/>
              </a:ext>
            </a:extLst>
          </p:cNvPr>
          <p:cNvGraphicFramePr>
            <a:graphicFrameLocks noGrp="1"/>
          </p:cNvGraphicFramePr>
          <p:nvPr>
            <p:extLst>
              <p:ext uri="{D42A27DB-BD31-4B8C-83A1-F6EECF244321}">
                <p14:modId xmlns:p14="http://schemas.microsoft.com/office/powerpoint/2010/main" val="3879925708"/>
              </p:ext>
            </p:extLst>
          </p:nvPr>
        </p:nvGraphicFramePr>
        <p:xfrm>
          <a:off x="2277674" y="4428873"/>
          <a:ext cx="8639672" cy="2123440"/>
        </p:xfrm>
        <a:graphic>
          <a:graphicData uri="http://schemas.openxmlformats.org/drawingml/2006/table">
            <a:tbl>
              <a:tblPr firstRow="1" bandRow="1">
                <a:tableStyleId>{2D5ABB26-0587-4C30-8999-92F81FD0307C}</a:tableStyleId>
              </a:tblPr>
              <a:tblGrid>
                <a:gridCol w="2159918">
                  <a:extLst>
                    <a:ext uri="{9D8B030D-6E8A-4147-A177-3AD203B41FA5}">
                      <a16:colId xmlns:a16="http://schemas.microsoft.com/office/drawing/2014/main" val="444088379"/>
                    </a:ext>
                  </a:extLst>
                </a:gridCol>
                <a:gridCol w="2159918">
                  <a:extLst>
                    <a:ext uri="{9D8B030D-6E8A-4147-A177-3AD203B41FA5}">
                      <a16:colId xmlns:a16="http://schemas.microsoft.com/office/drawing/2014/main" val="222795991"/>
                    </a:ext>
                  </a:extLst>
                </a:gridCol>
                <a:gridCol w="2159918">
                  <a:extLst>
                    <a:ext uri="{9D8B030D-6E8A-4147-A177-3AD203B41FA5}">
                      <a16:colId xmlns:a16="http://schemas.microsoft.com/office/drawing/2014/main" val="4283101562"/>
                    </a:ext>
                  </a:extLst>
                </a:gridCol>
                <a:gridCol w="2159918">
                  <a:extLst>
                    <a:ext uri="{9D8B030D-6E8A-4147-A177-3AD203B41FA5}">
                      <a16:colId xmlns:a16="http://schemas.microsoft.com/office/drawing/2014/main" val="1851942990"/>
                    </a:ext>
                  </a:extLst>
                </a:gridCol>
              </a:tblGrid>
              <a:tr h="370840">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r>
                        <a:rPr lang="en-US" b="1" dirty="0"/>
                        <a:t>Component</a:t>
                      </a:r>
                    </a:p>
                  </a:txBody>
                  <a:tcPr>
                    <a:lnB w="12700" cap="flat" cmpd="sng" algn="ctr">
                      <a:solidFill>
                        <a:schemeClr val="tx1"/>
                      </a:solidFill>
                      <a:prstDash val="solid"/>
                      <a:round/>
                      <a:headEnd type="none" w="med" len="med"/>
                      <a:tailEnd type="none" w="med" len="med"/>
                    </a:lnB>
                  </a:tcPr>
                </a:tc>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4256384"/>
                  </a:ext>
                </a:extLst>
              </a:tr>
              <a:tr h="370840">
                <a:tc>
                  <a:txBody>
                    <a:bodyPr/>
                    <a:lstStyle/>
                    <a:p>
                      <a:r>
                        <a:rPr lang="en-US" b="1" dirty="0"/>
                        <a:t>Map Unit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B</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User Accuracy / </a:t>
                      </a:r>
                    </a:p>
                    <a:p>
                      <a:r>
                        <a:rPr lang="en-US" b="1" dirty="0"/>
                        <a:t>Map Unit Purity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529586"/>
                  </a:ext>
                </a:extLst>
              </a:tr>
              <a:tr h="370840">
                <a:tc>
                  <a:txBody>
                    <a:bodyPr/>
                    <a:lstStyle/>
                    <a:p>
                      <a:r>
                        <a:rPr lang="en-US" b="1" dirty="0"/>
                        <a:t>B-A</a:t>
                      </a:r>
                    </a:p>
                  </a:txBody>
                  <a:tcPr>
                    <a:lnT w="12700" cap="flat" cmpd="sng" algn="ctr">
                      <a:solidFill>
                        <a:schemeClr val="tx1"/>
                      </a:solidFill>
                      <a:prstDash val="solid"/>
                      <a:round/>
                      <a:headEnd type="none" w="med" len="med"/>
                      <a:tailEnd type="none" w="med" len="med"/>
                    </a:lnT>
                  </a:tcPr>
                </a:tc>
                <a:tc>
                  <a:txBody>
                    <a:bodyPr/>
                    <a:lstStyle/>
                    <a:p>
                      <a:r>
                        <a:rPr lang="en-US" dirty="0"/>
                        <a:t>30</a:t>
                      </a:r>
                    </a:p>
                  </a:txBody>
                  <a:tcPr>
                    <a:lnT w="12700" cap="flat" cmpd="sng" algn="ctr">
                      <a:solidFill>
                        <a:schemeClr val="tx1"/>
                      </a:solidFill>
                      <a:prstDash val="solid"/>
                      <a:round/>
                      <a:headEnd type="none" w="med" len="med"/>
                      <a:tailEnd type="none" w="med" len="med"/>
                    </a:lnT>
                  </a:tcPr>
                </a:tc>
                <a:tc>
                  <a:txBody>
                    <a:bodyPr/>
                    <a:lstStyle/>
                    <a:p>
                      <a:r>
                        <a:rPr lang="en-US" dirty="0"/>
                        <a:t>70</a:t>
                      </a:r>
                    </a:p>
                  </a:txBody>
                  <a:tcPr>
                    <a:lnT w="12700" cap="flat" cmpd="sng" algn="ctr">
                      <a:solidFill>
                        <a:schemeClr val="tx1"/>
                      </a:solidFill>
                      <a:prstDash val="solid"/>
                      <a:round/>
                      <a:headEnd type="none" w="med" len="med"/>
                      <a:tailEnd type="none" w="med" len="med"/>
                    </a:lnT>
                  </a:tcPr>
                </a:tc>
                <a:tc>
                  <a:txBody>
                    <a:bodyPr/>
                    <a:lstStyle/>
                    <a:p>
                      <a:r>
                        <a:rPr lang="en-US" dirty="0"/>
                        <a:t>70</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91079518"/>
                  </a:ext>
                </a:extLst>
              </a:tr>
              <a:tr h="370840">
                <a:tc>
                  <a:txBody>
                    <a:bodyPr/>
                    <a:lstStyle/>
                    <a:p>
                      <a:r>
                        <a:rPr lang="en-US" b="1" dirty="0"/>
                        <a:t>B</a:t>
                      </a:r>
                    </a:p>
                  </a:txBody>
                  <a:tcPr>
                    <a:lnB w="12700" cap="flat" cmpd="sng" algn="ctr">
                      <a:solidFill>
                        <a:schemeClr val="tx1"/>
                      </a:solidFill>
                      <a:prstDash val="solid"/>
                      <a:round/>
                      <a:headEnd type="none" w="med" len="med"/>
                      <a:tailEnd type="none" w="med" len="med"/>
                    </a:lnB>
                  </a:tcPr>
                </a:tc>
                <a:tc>
                  <a:txBody>
                    <a:bodyPr/>
                    <a:lstStyle/>
                    <a:p>
                      <a:r>
                        <a:rPr lang="en-US" dirty="0"/>
                        <a:t>90</a:t>
                      </a:r>
                    </a:p>
                  </a:txBody>
                  <a:tcPr>
                    <a:lnB w="12700" cap="flat" cmpd="sng" algn="ctr">
                      <a:solidFill>
                        <a:schemeClr val="tx1"/>
                      </a:solidFill>
                      <a:prstDash val="solid"/>
                      <a:round/>
                      <a:headEnd type="none" w="med" len="med"/>
                      <a:tailEnd type="none" w="med" len="med"/>
                    </a:lnB>
                  </a:tcPr>
                </a:tc>
                <a:tc>
                  <a:txBody>
                    <a:bodyPr/>
                    <a:lstStyle/>
                    <a:p>
                      <a:r>
                        <a:rPr lang="en-US" dirty="0"/>
                        <a:t>10</a:t>
                      </a:r>
                    </a:p>
                  </a:txBody>
                  <a:tcPr>
                    <a:lnB w="12700" cap="flat" cmpd="sng" algn="ctr">
                      <a:solidFill>
                        <a:schemeClr val="tx1"/>
                      </a:solidFill>
                      <a:prstDash val="solid"/>
                      <a:round/>
                      <a:headEnd type="none" w="med" len="med"/>
                      <a:tailEnd type="none" w="med" len="med"/>
                    </a:lnB>
                  </a:tcPr>
                </a:tc>
                <a:tc>
                  <a:txBody>
                    <a:bodyPr/>
                    <a:lstStyle/>
                    <a:p>
                      <a:r>
                        <a:rPr lang="en-US" dirty="0"/>
                        <a:t>90</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0895014"/>
                  </a:ext>
                </a:extLst>
              </a:tr>
              <a:tr h="370840">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tc>
                  <a:txBody>
                    <a:bodyPr/>
                    <a:lstStyle/>
                    <a:p>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04951302"/>
                  </a:ext>
                </a:extLst>
              </a:tr>
            </a:tbl>
          </a:graphicData>
        </a:graphic>
      </p:graphicFrame>
      <p:grpSp>
        <p:nvGrpSpPr>
          <p:cNvPr id="30" name="Group 29">
            <a:extLst>
              <a:ext uri="{FF2B5EF4-FFF2-40B4-BE49-F238E27FC236}">
                <a16:creationId xmlns:a16="http://schemas.microsoft.com/office/drawing/2014/main" id="{8B5CC7A8-5DF0-D656-F8E5-B29634E5556D}"/>
              </a:ext>
            </a:extLst>
          </p:cNvPr>
          <p:cNvGrpSpPr/>
          <p:nvPr/>
        </p:nvGrpSpPr>
        <p:grpSpPr>
          <a:xfrm>
            <a:off x="7854117" y="2195969"/>
            <a:ext cx="2413574" cy="2054942"/>
            <a:chOff x="7854117" y="2195969"/>
            <a:chExt cx="2413574" cy="2054942"/>
          </a:xfrm>
        </p:grpSpPr>
        <p:sp>
          <p:nvSpPr>
            <p:cNvPr id="2" name="Rectangle 1">
              <a:extLst>
                <a:ext uri="{FF2B5EF4-FFF2-40B4-BE49-F238E27FC236}">
                  <a16:creationId xmlns:a16="http://schemas.microsoft.com/office/drawing/2014/main" id="{9EF2CA17-853D-DA6B-8EFD-A63337CA57F2}"/>
                </a:ext>
              </a:extLst>
            </p:cNvPr>
            <p:cNvSpPr/>
            <p:nvPr/>
          </p:nvSpPr>
          <p:spPr>
            <a:xfrm>
              <a:off x="7854117" y="2195969"/>
              <a:ext cx="2369574" cy="2054942"/>
            </a:xfrm>
            <a:prstGeom prst="rect">
              <a:avLst/>
            </a:prstGeom>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ED394D8A-CE87-F443-9F4F-5D12DA3EA8C2}"/>
                </a:ext>
              </a:extLst>
            </p:cNvPr>
            <p:cNvSpPr txBox="1"/>
            <p:nvPr/>
          </p:nvSpPr>
          <p:spPr>
            <a:xfrm>
              <a:off x="7958243" y="3756974"/>
              <a:ext cx="1154724" cy="369332"/>
            </a:xfrm>
            <a:prstGeom prst="rect">
              <a:avLst/>
            </a:prstGeom>
            <a:noFill/>
          </p:spPr>
          <p:txBody>
            <a:bodyPr wrap="square" rtlCol="0">
              <a:spAutoFit/>
            </a:bodyPr>
            <a:lstStyle/>
            <a:p>
              <a:r>
                <a:rPr lang="en-US" b="1" dirty="0"/>
                <a:t>A </a:t>
              </a:r>
              <a:r>
                <a:rPr lang="en-US" dirty="0"/>
                <a:t>=</a:t>
              </a:r>
              <a:r>
                <a:rPr lang="en-US" b="1" dirty="0"/>
                <a:t> </a:t>
              </a:r>
              <a:r>
                <a:rPr lang="en-US" dirty="0"/>
                <a:t>30 %</a:t>
              </a:r>
            </a:p>
          </p:txBody>
        </p:sp>
        <p:sp>
          <p:nvSpPr>
            <p:cNvPr id="15" name="TextBox 14">
              <a:extLst>
                <a:ext uri="{FF2B5EF4-FFF2-40B4-BE49-F238E27FC236}">
                  <a16:creationId xmlns:a16="http://schemas.microsoft.com/office/drawing/2014/main" id="{40F3FD66-9BE2-D734-0830-45E4841F254C}"/>
                </a:ext>
              </a:extLst>
            </p:cNvPr>
            <p:cNvSpPr txBox="1"/>
            <p:nvPr/>
          </p:nvSpPr>
          <p:spPr>
            <a:xfrm>
              <a:off x="9112967" y="2854108"/>
              <a:ext cx="1154724" cy="369332"/>
            </a:xfrm>
            <a:prstGeom prst="rect">
              <a:avLst/>
            </a:prstGeom>
            <a:noFill/>
          </p:spPr>
          <p:txBody>
            <a:bodyPr wrap="square" rtlCol="0">
              <a:spAutoFit/>
            </a:bodyPr>
            <a:lstStyle/>
            <a:p>
              <a:r>
                <a:rPr lang="en-US" b="1" dirty="0"/>
                <a:t>B </a:t>
              </a:r>
              <a:r>
                <a:rPr lang="en-US" dirty="0"/>
                <a:t>=</a:t>
              </a:r>
              <a:r>
                <a:rPr lang="en-US" b="1" dirty="0"/>
                <a:t> </a:t>
              </a:r>
              <a:r>
                <a:rPr lang="en-US" dirty="0"/>
                <a:t>70%</a:t>
              </a:r>
            </a:p>
          </p:txBody>
        </p:sp>
        <mc:AlternateContent xmlns:mc="http://schemas.openxmlformats.org/markup-compatibility/2006" xmlns:p14="http://schemas.microsoft.com/office/powerpoint/2010/main">
          <mc:Choice Requires="p14">
            <p:contentPart p14:bwMode="auto" r:id="rId4">
              <p14:nvContentPartPr>
                <p14:cNvPr id="29" name="Ink 28">
                  <a:extLst>
                    <a:ext uri="{FF2B5EF4-FFF2-40B4-BE49-F238E27FC236}">
                      <a16:creationId xmlns:a16="http://schemas.microsoft.com/office/drawing/2014/main" id="{04251A48-6C47-6441-1E68-84472FFD5561}"/>
                    </a:ext>
                  </a:extLst>
                </p14:cNvPr>
                <p14:cNvContentPartPr/>
                <p14:nvPr/>
              </p14:nvContentPartPr>
              <p14:xfrm>
                <a:off x="7863750" y="3108600"/>
                <a:ext cx="1663920" cy="1119960"/>
              </p14:xfrm>
            </p:contentPart>
          </mc:Choice>
          <mc:Fallback xmlns="">
            <p:pic>
              <p:nvPicPr>
                <p:cNvPr id="29" name="Ink 28">
                  <a:extLst>
                    <a:ext uri="{FF2B5EF4-FFF2-40B4-BE49-F238E27FC236}">
                      <a16:creationId xmlns:a16="http://schemas.microsoft.com/office/drawing/2014/main" id="{04251A48-6C47-6441-1E68-84472FFD5561}"/>
                    </a:ext>
                  </a:extLst>
                </p:cNvPr>
                <p:cNvPicPr/>
                <p:nvPr/>
              </p:nvPicPr>
              <p:blipFill>
                <a:blip r:embed="rId5"/>
                <a:stretch>
                  <a:fillRect/>
                </a:stretch>
              </p:blipFill>
              <p:spPr>
                <a:xfrm>
                  <a:off x="7859430" y="3104280"/>
                  <a:ext cx="1672560" cy="1128600"/>
                </a:xfrm>
                <a:prstGeom prst="rect">
                  <a:avLst/>
                </a:prstGeom>
              </p:spPr>
            </p:pic>
          </mc:Fallback>
        </mc:AlternateContent>
      </p:grpSp>
    </p:spTree>
    <p:extLst>
      <p:ext uri="{BB962C8B-B14F-4D97-AF65-F5344CB8AC3E}">
        <p14:creationId xmlns:p14="http://schemas.microsoft.com/office/powerpoint/2010/main" val="3052772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73635D-86F8-81A9-BC9B-BF6F432C6E5C}"/>
              </a:ext>
            </a:extLst>
          </p:cNvPr>
          <p:cNvSpPr>
            <a:spLocks noGrp="1"/>
          </p:cNvSpPr>
          <p:nvPr>
            <p:ph type="title"/>
          </p:nvPr>
        </p:nvSpPr>
        <p:spPr/>
        <p:txBody>
          <a:bodyPr/>
          <a:lstStyle/>
          <a:p>
            <a:r>
              <a:rPr lang="en-US" dirty="0"/>
              <a:t>Map Unit Composition</a:t>
            </a:r>
          </a:p>
        </p:txBody>
      </p:sp>
      <p:sp>
        <p:nvSpPr>
          <p:cNvPr id="9" name="TextBox 8">
            <a:extLst>
              <a:ext uri="{FF2B5EF4-FFF2-40B4-BE49-F238E27FC236}">
                <a16:creationId xmlns:a16="http://schemas.microsoft.com/office/drawing/2014/main" id="{22B6067C-0375-3EA6-C218-DCB5E9052377}"/>
              </a:ext>
            </a:extLst>
          </p:cNvPr>
          <p:cNvSpPr txBox="1"/>
          <p:nvPr/>
        </p:nvSpPr>
        <p:spPr>
          <a:xfrm>
            <a:off x="447040" y="2194560"/>
            <a:ext cx="4856480" cy="1663404"/>
          </a:xfrm>
          <a:prstGeom prst="rect">
            <a:avLst/>
          </a:prstGeom>
          <a:noFill/>
        </p:spPr>
        <p:txBody>
          <a:bodyPr wrap="square" rtlCol="0">
            <a:spAutoFit/>
          </a:bodyPr>
          <a:lstStyle/>
          <a:p>
            <a:pPr marL="685783" marR="0" lvl="1" indent="-228594" algn="l" defTabSz="914377" rtl="0" eaLnBrk="1" fontAlgn="auto" latinLnBrk="0" hangingPunct="1">
              <a:lnSpc>
                <a:spcPct val="108000"/>
              </a:lnSpc>
              <a:spcBef>
                <a:spcPts val="500"/>
              </a:spcBef>
              <a:spcAft>
                <a:spcPts val="0"/>
              </a:spcAft>
              <a:buClr>
                <a:srgbClr val="658D1B"/>
              </a:buClr>
              <a:buSzTx/>
              <a:buFont typeface="Wingdings" panose="05000000000000000000" pitchFamily="2" charset="2"/>
              <a:buChar char="§"/>
              <a:tabLst/>
              <a:defRPr/>
            </a:pPr>
            <a:r>
              <a:rPr kumimoji="0" lang="en-US" sz="2400" b="0" i="0" u="none" strike="noStrike" kern="1200" cap="none" spc="0" normalizeH="0" baseline="0" noProof="0" dirty="0">
                <a:ln>
                  <a:noFill/>
                </a:ln>
                <a:solidFill>
                  <a:srgbClr val="E7E6E6">
                    <a:lumMod val="10000"/>
                  </a:srgbClr>
                </a:solidFill>
                <a:effectLst/>
                <a:uLnTx/>
                <a:uFillTx/>
                <a:latin typeface="Montserrat"/>
                <a:ea typeface="+mn-ea"/>
                <a:cs typeface="+mn-cs"/>
              </a:rPr>
              <a:t>Estimate map unit composition</a:t>
            </a:r>
          </a:p>
          <a:p>
            <a:pPr marL="1142971" marR="0" lvl="2" indent="-228594" algn="l" defTabSz="914377" rtl="0" eaLnBrk="1" fontAlgn="auto" latinLnBrk="0" hangingPunct="1">
              <a:lnSpc>
                <a:spcPct val="108000"/>
              </a:lnSpc>
              <a:spcBef>
                <a:spcPts val="500"/>
              </a:spcBef>
              <a:spcAft>
                <a:spcPts val="0"/>
              </a:spcAft>
              <a:buClr>
                <a:srgbClr val="658D1B"/>
              </a:buClr>
              <a:buSzTx/>
              <a:buFont typeface="Wingdings" panose="05000000000000000000" pitchFamily="2" charset="2"/>
              <a:buChar char="§"/>
              <a:tabLst/>
              <a:defRPr/>
            </a:pPr>
            <a:r>
              <a:rPr kumimoji="0" lang="en-US" sz="2000" b="0" i="0" u="none" strike="noStrike" kern="1200" cap="none" spc="0" normalizeH="0" baseline="0" noProof="0" dirty="0">
                <a:ln>
                  <a:noFill/>
                </a:ln>
                <a:solidFill>
                  <a:srgbClr val="E7E6E6">
                    <a:lumMod val="10000"/>
                  </a:srgbClr>
                </a:solidFill>
                <a:effectLst/>
                <a:uLnTx/>
                <a:uFillTx/>
                <a:latin typeface="Montserrat"/>
                <a:ea typeface="+mn-ea"/>
                <a:cs typeface="+mn-cs"/>
              </a:rPr>
              <a:t>Sampling </a:t>
            </a:r>
            <a:r>
              <a:rPr kumimoji="0" lang="en-US" sz="1600" b="0" i="0" u="none" strike="noStrike" kern="1200" cap="none" spc="0" normalizeH="0" baseline="0" noProof="0" dirty="0">
                <a:ln>
                  <a:noFill/>
                </a:ln>
                <a:solidFill>
                  <a:srgbClr val="E7E6E6">
                    <a:lumMod val="10000"/>
                  </a:srgbClr>
                </a:solidFill>
                <a:effectLst/>
                <a:uLnTx/>
                <a:uFillTx/>
                <a:latin typeface="Montserrat"/>
                <a:ea typeface="+mn-ea"/>
                <a:cs typeface="+mn-cs"/>
              </a:rPr>
              <a:t>(e.g. transecting)</a:t>
            </a:r>
            <a:endParaRPr kumimoji="0" lang="en-US" sz="1800" b="0" i="0" u="none" strike="noStrike" kern="1200" cap="none" spc="0" normalizeH="0" baseline="0" noProof="0" dirty="0">
              <a:ln>
                <a:noFill/>
              </a:ln>
              <a:solidFill>
                <a:srgbClr val="E7E6E6">
                  <a:lumMod val="10000"/>
                </a:srgbClr>
              </a:solidFill>
              <a:effectLst/>
              <a:uLnTx/>
              <a:uFillTx/>
              <a:latin typeface="Montserrat"/>
              <a:ea typeface="+mn-ea"/>
              <a:cs typeface="+mn-cs"/>
            </a:endParaRPr>
          </a:p>
          <a:p>
            <a:pPr marL="1142971" lvl="2" indent="-228594" defTabSz="914377">
              <a:lnSpc>
                <a:spcPct val="108000"/>
              </a:lnSpc>
              <a:spcBef>
                <a:spcPts val="500"/>
              </a:spcBef>
              <a:buClr>
                <a:srgbClr val="658D1B"/>
              </a:buClr>
              <a:buFont typeface="Wingdings" panose="05000000000000000000" pitchFamily="2" charset="2"/>
              <a:buChar char="§"/>
              <a:defRPr/>
            </a:pPr>
            <a:r>
              <a:rPr lang="en-US" sz="2000" dirty="0">
                <a:solidFill>
                  <a:srgbClr val="E7E6E6">
                    <a:lumMod val="10000"/>
                  </a:srgbClr>
                </a:solidFill>
                <a:latin typeface="Montserrat"/>
              </a:rPr>
              <a:t>“</a:t>
            </a:r>
            <a:r>
              <a:rPr kumimoji="0" lang="en-US" sz="2000" b="0" i="0" u="none" strike="noStrike" kern="1200" cap="none" spc="0" normalizeH="0" baseline="0" noProof="0" dirty="0">
                <a:ln>
                  <a:noFill/>
                </a:ln>
                <a:solidFill>
                  <a:srgbClr val="E7E6E6">
                    <a:lumMod val="10000"/>
                  </a:srgbClr>
                </a:solidFill>
                <a:effectLst/>
                <a:uLnTx/>
                <a:uFillTx/>
                <a:latin typeface="Montserrat"/>
                <a:ea typeface="+mn-ea"/>
                <a:cs typeface="+mn-cs"/>
              </a:rPr>
              <a:t>Modeling”</a:t>
            </a:r>
            <a:r>
              <a:rPr kumimoji="0" lang="en-US" b="0" i="0" u="none" strike="noStrike" kern="1200" cap="none" spc="0" normalizeH="0" baseline="0" noProof="0" dirty="0">
                <a:ln>
                  <a:noFill/>
                </a:ln>
                <a:solidFill>
                  <a:srgbClr val="E7E6E6">
                    <a:lumMod val="10000"/>
                  </a:srgbClr>
                </a:solidFill>
                <a:effectLst/>
                <a:uLnTx/>
                <a:uFillTx/>
                <a:latin typeface="Montserrat"/>
                <a:ea typeface="+mn-ea"/>
                <a:cs typeface="+mn-cs"/>
              </a:rPr>
              <a:t> </a:t>
            </a:r>
            <a:r>
              <a:rPr kumimoji="0" lang="en-US" sz="1600" b="0" i="0" u="none" strike="noStrike" kern="1200" cap="none" spc="0" normalizeH="0" baseline="0" noProof="0" dirty="0">
                <a:ln>
                  <a:noFill/>
                </a:ln>
                <a:solidFill>
                  <a:srgbClr val="E7E6E6">
                    <a:lumMod val="10000"/>
                  </a:srgbClr>
                </a:solidFill>
                <a:effectLst/>
                <a:uLnTx/>
                <a:uFillTx/>
                <a:latin typeface="Montserrat"/>
                <a:ea typeface="+mn-ea"/>
                <a:cs typeface="+mn-cs"/>
              </a:rPr>
              <a:t>(e.g. zonal statistics)</a:t>
            </a:r>
            <a:endParaRPr kumimoji="0" lang="en-US" sz="2000" b="0" i="0" u="none" strike="noStrike" kern="1200" cap="none" spc="0" normalizeH="0" baseline="0" noProof="0" dirty="0">
              <a:ln>
                <a:noFill/>
              </a:ln>
              <a:solidFill>
                <a:srgbClr val="E7E6E6">
                  <a:lumMod val="10000"/>
                </a:srgbClr>
              </a:solidFill>
              <a:effectLst/>
              <a:uLnTx/>
              <a:uFillTx/>
              <a:latin typeface="Montserrat"/>
              <a:ea typeface="+mn-ea"/>
              <a:cs typeface="+mn-cs"/>
            </a:endParaRPr>
          </a:p>
        </p:txBody>
      </p:sp>
      <p:pic>
        <p:nvPicPr>
          <p:cNvPr id="12" name="Picture 11">
            <a:extLst>
              <a:ext uri="{FF2B5EF4-FFF2-40B4-BE49-F238E27FC236}">
                <a16:creationId xmlns:a16="http://schemas.microsoft.com/office/drawing/2014/main" id="{3DAACE35-1AF9-726E-1033-5E08882E79A3}"/>
              </a:ext>
            </a:extLst>
          </p:cNvPr>
          <p:cNvPicPr>
            <a:picLocks noChangeAspect="1"/>
          </p:cNvPicPr>
          <p:nvPr/>
        </p:nvPicPr>
        <p:blipFill>
          <a:blip r:embed="rId2"/>
          <a:stretch>
            <a:fillRect/>
          </a:stretch>
        </p:blipFill>
        <p:spPr>
          <a:xfrm>
            <a:off x="5458968" y="1514814"/>
            <a:ext cx="6572250" cy="4686300"/>
          </a:xfrm>
          <a:prstGeom prst="rect">
            <a:avLst/>
          </a:prstGeom>
        </p:spPr>
      </p:pic>
    </p:spTree>
    <p:extLst>
      <p:ext uri="{BB962C8B-B14F-4D97-AF65-F5344CB8AC3E}">
        <p14:creationId xmlns:p14="http://schemas.microsoft.com/office/powerpoint/2010/main" val="617568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338ABC-9A89-A03C-1898-8EBF835D5692}"/>
              </a:ext>
            </a:extLst>
          </p:cNvPr>
          <p:cNvSpPr>
            <a:spLocks noGrp="1"/>
          </p:cNvSpPr>
          <p:nvPr>
            <p:ph type="title"/>
          </p:nvPr>
        </p:nvSpPr>
        <p:spPr/>
        <p:txBody>
          <a:bodyPr/>
          <a:lstStyle/>
          <a:p>
            <a:r>
              <a:rPr lang="en-US" dirty="0"/>
              <a:t>Map Unit Composition - Sampling</a:t>
            </a:r>
          </a:p>
        </p:txBody>
      </p:sp>
      <p:graphicFrame>
        <p:nvGraphicFramePr>
          <p:cNvPr id="10" name="Content Placeholder 9">
            <a:extLst>
              <a:ext uri="{FF2B5EF4-FFF2-40B4-BE49-F238E27FC236}">
                <a16:creationId xmlns:a16="http://schemas.microsoft.com/office/drawing/2014/main" id="{E01B4F06-191A-0B25-5006-D7E5A8314445}"/>
              </a:ext>
            </a:extLst>
          </p:cNvPr>
          <p:cNvGraphicFramePr>
            <a:graphicFrameLocks noGrp="1"/>
          </p:cNvGraphicFramePr>
          <p:nvPr>
            <p:ph sz="quarter" idx="10"/>
            <p:extLst>
              <p:ext uri="{D42A27DB-BD31-4B8C-83A1-F6EECF244321}">
                <p14:modId xmlns:p14="http://schemas.microsoft.com/office/powerpoint/2010/main" val="2904310768"/>
              </p:ext>
            </p:extLst>
          </p:nvPr>
        </p:nvGraphicFramePr>
        <p:xfrm>
          <a:off x="745906" y="4681204"/>
          <a:ext cx="4713062" cy="1371600"/>
        </p:xfrm>
        <a:graphic>
          <a:graphicData uri="http://schemas.openxmlformats.org/drawingml/2006/table">
            <a:tbl>
              <a:tblPr firstRow="1" bandRow="1">
                <a:tableStyleId>{2D5ABB26-0587-4C30-8999-92F81FD0307C}</a:tableStyleId>
              </a:tblPr>
              <a:tblGrid>
                <a:gridCol w="1350430">
                  <a:extLst>
                    <a:ext uri="{9D8B030D-6E8A-4147-A177-3AD203B41FA5}">
                      <a16:colId xmlns:a16="http://schemas.microsoft.com/office/drawing/2014/main" val="444088379"/>
                    </a:ext>
                  </a:extLst>
                </a:gridCol>
                <a:gridCol w="589936">
                  <a:extLst>
                    <a:ext uri="{9D8B030D-6E8A-4147-A177-3AD203B41FA5}">
                      <a16:colId xmlns:a16="http://schemas.microsoft.com/office/drawing/2014/main" val="222795991"/>
                    </a:ext>
                  </a:extLst>
                </a:gridCol>
                <a:gridCol w="481780">
                  <a:extLst>
                    <a:ext uri="{9D8B030D-6E8A-4147-A177-3AD203B41FA5}">
                      <a16:colId xmlns:a16="http://schemas.microsoft.com/office/drawing/2014/main" val="4283101562"/>
                    </a:ext>
                  </a:extLst>
                </a:gridCol>
                <a:gridCol w="2290916">
                  <a:extLst>
                    <a:ext uri="{9D8B030D-6E8A-4147-A177-3AD203B41FA5}">
                      <a16:colId xmlns:a16="http://schemas.microsoft.com/office/drawing/2014/main" val="1851942990"/>
                    </a:ext>
                  </a:extLst>
                </a:gridCol>
              </a:tblGrid>
              <a:tr h="311779">
                <a:tc>
                  <a:txBody>
                    <a:bodyPr/>
                    <a:lstStyle/>
                    <a:p>
                      <a:endParaRPr lang="en-US" dirty="0"/>
                    </a:p>
                  </a:txBody>
                  <a:tcPr>
                    <a:lnB w="12700" cap="flat" cmpd="sng" algn="ctr">
                      <a:solidFill>
                        <a:schemeClr val="tx1"/>
                      </a:solidFill>
                      <a:prstDash val="solid"/>
                      <a:round/>
                      <a:headEnd type="none" w="med" len="med"/>
                      <a:tailEnd type="none" w="med" len="med"/>
                    </a:lnB>
                  </a:tcPr>
                </a:tc>
                <a:tc gridSpan="3">
                  <a:txBody>
                    <a:bodyPr/>
                    <a:lstStyle/>
                    <a:p>
                      <a:r>
                        <a:rPr lang="en-US" b="1" dirty="0"/>
                        <a:t>Component</a:t>
                      </a:r>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4256384"/>
                  </a:ext>
                </a:extLst>
              </a:tr>
              <a:tr h="545614">
                <a:tc>
                  <a:txBody>
                    <a:bodyPr/>
                    <a:lstStyle/>
                    <a:p>
                      <a:r>
                        <a:rPr lang="en-US" b="1" dirty="0"/>
                        <a:t>Map Unit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B</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User Accuracy / </a:t>
                      </a:r>
                    </a:p>
                    <a:p>
                      <a:r>
                        <a:rPr lang="en-US" b="1" dirty="0"/>
                        <a:t>Map Unit Purity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529586"/>
                  </a:ext>
                </a:extLst>
              </a:tr>
              <a:tr h="311779">
                <a:tc>
                  <a:txBody>
                    <a:bodyPr/>
                    <a:lstStyle/>
                    <a:p>
                      <a:r>
                        <a:rPr lang="en-US" b="1" dirty="0"/>
                        <a:t>A-B</a:t>
                      </a:r>
                    </a:p>
                  </a:txBody>
                  <a:tcPr>
                    <a:lnT w="12700" cap="flat" cmpd="sng" algn="ctr">
                      <a:solidFill>
                        <a:schemeClr val="tx1"/>
                      </a:solidFill>
                      <a:prstDash val="solid"/>
                      <a:round/>
                      <a:headEnd type="none" w="med" len="med"/>
                      <a:tailEnd type="none" w="med" len="med"/>
                    </a:lnT>
                  </a:tcPr>
                </a:tc>
                <a:tc>
                  <a:txBody>
                    <a:bodyPr/>
                    <a:lstStyle/>
                    <a:p>
                      <a:pPr algn="ctr"/>
                      <a:r>
                        <a:rPr lang="en-US" dirty="0"/>
                        <a:t>58</a:t>
                      </a:r>
                    </a:p>
                  </a:txBody>
                  <a:tcPr>
                    <a:lnT w="12700" cap="flat" cmpd="sng" algn="ctr">
                      <a:solidFill>
                        <a:schemeClr val="tx1"/>
                      </a:solidFill>
                      <a:prstDash val="solid"/>
                      <a:round/>
                      <a:headEnd type="none" w="med" len="med"/>
                      <a:tailEnd type="none" w="med" len="med"/>
                    </a:lnT>
                  </a:tcPr>
                </a:tc>
                <a:tc>
                  <a:txBody>
                    <a:bodyPr/>
                    <a:lstStyle/>
                    <a:p>
                      <a:pPr algn="ctr"/>
                      <a:r>
                        <a:rPr lang="en-US" dirty="0"/>
                        <a:t>42</a:t>
                      </a:r>
                    </a:p>
                  </a:txBody>
                  <a:tcPr>
                    <a:lnT w="12700" cap="flat" cmpd="sng" algn="ctr">
                      <a:solidFill>
                        <a:schemeClr val="tx1"/>
                      </a:solidFill>
                      <a:prstDash val="solid"/>
                      <a:round/>
                      <a:headEnd type="none" w="med" len="med"/>
                      <a:tailEnd type="none" w="med" len="med"/>
                    </a:lnT>
                  </a:tcPr>
                </a:tc>
                <a:tc>
                  <a:txBody>
                    <a:bodyPr/>
                    <a:lstStyle/>
                    <a:p>
                      <a:pPr algn="ctr"/>
                      <a:r>
                        <a:rPr lang="en-US" dirty="0"/>
                        <a:t>58</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91079518"/>
                  </a:ext>
                </a:extLst>
              </a:tr>
            </a:tbl>
          </a:graphicData>
        </a:graphic>
      </p:graphicFrame>
      <p:sp>
        <p:nvSpPr>
          <p:cNvPr id="15" name="Rectangle 6">
            <a:extLst>
              <a:ext uri="{FF2B5EF4-FFF2-40B4-BE49-F238E27FC236}">
                <a16:creationId xmlns:a16="http://schemas.microsoft.com/office/drawing/2014/main" id="{D6F5A23B-0854-F07E-0F05-36AE565D4F4E}"/>
              </a:ext>
            </a:extLst>
          </p:cNvPr>
          <p:cNvSpPr>
            <a:spLocks noChangeArrowheads="1"/>
          </p:cNvSpPr>
          <p:nvPr/>
        </p:nvSpPr>
        <p:spPr bwMode="auto">
          <a:xfrm>
            <a:off x="653143" y="1840073"/>
            <a:ext cx="4990573" cy="24622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30F80"/>
                </a:solidFill>
                <a:effectLst/>
                <a:latin typeface="Lucida Console" panose="020B0609040504020204" pitchFamily="49" charset="0"/>
              </a:rPr>
              <a:t>table(</a:t>
            </a:r>
            <a:r>
              <a:rPr kumimoji="0" lang="en-US" altLang="en-US" sz="2000" b="0" i="0" u="none" strike="noStrike" cap="none" normalizeH="0" baseline="0" dirty="0" err="1">
                <a:ln>
                  <a:noFill/>
                </a:ln>
                <a:solidFill>
                  <a:srgbClr val="930F80"/>
                </a:solidFill>
                <a:effectLst/>
                <a:latin typeface="Lucida Console" panose="020B0609040504020204" pitchFamily="49" charset="0"/>
              </a:rPr>
              <a:t>sample$component</a:t>
            </a:r>
            <a:r>
              <a:rPr kumimoji="0" lang="en-US" altLang="en-US" sz="2000" b="0" i="0" u="none" strike="noStrike" cap="none" normalizeH="0" baseline="0" dirty="0">
                <a:ln>
                  <a:noFill/>
                </a:ln>
                <a:solidFill>
                  <a:srgbClr val="930F8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Lucida Console" panose="020B0609040504020204" pitchFamily="49" charset="0"/>
              </a:rPr>
              <a:t>a component b component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Lucida Console" panose="020B0609040504020204" pitchFamily="49" charset="0"/>
              </a:rPr>
              <a:t>          </a:t>
            </a:r>
            <a:r>
              <a:rPr kumimoji="0" lang="en-US" altLang="en-US" sz="2000" b="0" i="0" u="none" strike="noStrike" cap="none" normalizeH="0" baseline="0" dirty="0">
                <a:ln>
                  <a:noFill/>
                </a:ln>
                <a:solidFill>
                  <a:srgbClr val="000000"/>
                </a:solidFill>
                <a:effectLst/>
                <a:latin typeface="Lucida Console" panose="020B0609040504020204" pitchFamily="49" charset="0"/>
              </a:rPr>
              <a:t>3           3</a:t>
            </a:r>
            <a:r>
              <a:rPr kumimoji="0" lang="en-US" altLang="en-US" sz="2000" b="0" i="0" u="none" strike="noStrike" cap="none" normalizeH="0" baseline="0" dirty="0">
                <a:ln>
                  <a:noFill/>
                </a:ln>
                <a:solidFill>
                  <a:srgbClr val="930F8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930F8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30F80"/>
                </a:solidFill>
                <a:effectLst/>
                <a:latin typeface="Lucida Console" panose="020B0609040504020204" pitchFamily="49" charset="0"/>
              </a:rPr>
              <a:t>tabs(w ~ component, data = sample)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Lucida Console" panose="020B0609040504020204" pitchFamily="49" charset="0"/>
              </a:rPr>
              <a:t>a component b component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00000"/>
                </a:solidFill>
                <a:latin typeface="Lucida Console" panose="020B0609040504020204" pitchFamily="49" charset="0"/>
              </a:rPr>
              <a:t>   </a:t>
            </a:r>
            <a:r>
              <a:rPr kumimoji="0" lang="en-US" altLang="en-US" sz="2000" b="0" i="0" u="none" strike="noStrike" cap="none" normalizeH="0" baseline="0" dirty="0">
                <a:ln>
                  <a:noFill/>
                </a:ln>
                <a:solidFill>
                  <a:srgbClr val="000000"/>
                </a:solidFill>
                <a:effectLst/>
                <a:latin typeface="Lucida Console" panose="020B0609040504020204" pitchFamily="49" charset="0"/>
              </a:rPr>
              <a:t>2.333333    1.666667 </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pic>
        <p:nvPicPr>
          <p:cNvPr id="18" name="Picture 17">
            <a:extLst>
              <a:ext uri="{FF2B5EF4-FFF2-40B4-BE49-F238E27FC236}">
                <a16:creationId xmlns:a16="http://schemas.microsoft.com/office/drawing/2014/main" id="{04E351CD-08BB-B807-7CE9-80CEA0111B6C}"/>
              </a:ext>
            </a:extLst>
          </p:cNvPr>
          <p:cNvPicPr>
            <a:picLocks noChangeAspect="1"/>
          </p:cNvPicPr>
          <p:nvPr/>
        </p:nvPicPr>
        <p:blipFill>
          <a:blip r:embed="rId2"/>
          <a:srcRect r="6580"/>
          <a:stretch/>
        </p:blipFill>
        <p:spPr>
          <a:xfrm>
            <a:off x="5735955" y="1518305"/>
            <a:ext cx="6139815" cy="4686300"/>
          </a:xfrm>
          <a:prstGeom prst="rect">
            <a:avLst/>
          </a:prstGeom>
        </p:spPr>
      </p:pic>
    </p:spTree>
    <p:extLst>
      <p:ext uri="{BB962C8B-B14F-4D97-AF65-F5344CB8AC3E}">
        <p14:creationId xmlns:p14="http://schemas.microsoft.com/office/powerpoint/2010/main" val="347725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Range in Characteristics (RIC)</a:t>
            </a:r>
          </a:p>
        </p:txBody>
      </p:sp>
      <p:sp>
        <p:nvSpPr>
          <p:cNvPr id="3" name="Content Placeholder 2"/>
          <p:cNvSpPr>
            <a:spLocks noGrp="1"/>
          </p:cNvSpPr>
          <p:nvPr>
            <p:ph sz="quarter" idx="10"/>
          </p:nvPr>
        </p:nvSpPr>
        <p:spPr/>
        <p:txBody>
          <a:bodyPr/>
          <a:lstStyle/>
          <a:p>
            <a:pPr lvl="1"/>
            <a:r>
              <a:t>Why does the L, RV, and H clay represent?</a:t>
            </a:r>
          </a:p>
          <a:p>
            <a:pPr lvl="2"/>
            <a:r>
              <a:t>What taxonomic unit do they refer too?</a:t>
            </a:r>
          </a:p>
          <a:p>
            <a:pPr lvl="1"/>
            <a:r>
              <a:t>What is the L and H for texture?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44113E5-349D-B76F-3A39-4AE38D71C5D2}"/>
              </a:ext>
            </a:extLst>
          </p:cNvPr>
          <p:cNvSpPr>
            <a:spLocks noGrp="1"/>
          </p:cNvSpPr>
          <p:nvPr>
            <p:ph type="title"/>
          </p:nvPr>
        </p:nvSpPr>
        <p:spPr/>
        <p:txBody>
          <a:bodyPr/>
          <a:lstStyle/>
          <a:p>
            <a:r>
              <a:rPr lang="en-US" dirty="0"/>
              <a:t>Map Unit Composition – “Modeling”</a:t>
            </a:r>
          </a:p>
        </p:txBody>
      </p:sp>
      <p:pic>
        <p:nvPicPr>
          <p:cNvPr id="7" name="Picture 6">
            <a:extLst>
              <a:ext uri="{FF2B5EF4-FFF2-40B4-BE49-F238E27FC236}">
                <a16:creationId xmlns:a16="http://schemas.microsoft.com/office/drawing/2014/main" id="{BCA74180-4E39-F540-88B1-FC2306CCED8C}"/>
              </a:ext>
            </a:extLst>
          </p:cNvPr>
          <p:cNvPicPr>
            <a:picLocks noChangeAspect="1"/>
          </p:cNvPicPr>
          <p:nvPr/>
        </p:nvPicPr>
        <p:blipFill>
          <a:blip r:embed="rId2"/>
          <a:srcRect r="6725"/>
          <a:stretch/>
        </p:blipFill>
        <p:spPr>
          <a:xfrm>
            <a:off x="5916930" y="1583394"/>
            <a:ext cx="6130290" cy="4686300"/>
          </a:xfrm>
          <a:prstGeom prst="rect">
            <a:avLst/>
          </a:prstGeom>
        </p:spPr>
      </p:pic>
      <p:graphicFrame>
        <p:nvGraphicFramePr>
          <p:cNvPr id="9" name="Content Placeholder 9">
            <a:extLst>
              <a:ext uri="{FF2B5EF4-FFF2-40B4-BE49-F238E27FC236}">
                <a16:creationId xmlns:a16="http://schemas.microsoft.com/office/drawing/2014/main" id="{463AAE91-4198-0E71-E6AE-E0C019882656}"/>
              </a:ext>
            </a:extLst>
          </p:cNvPr>
          <p:cNvGraphicFramePr>
            <a:graphicFrameLocks noGrp="1"/>
          </p:cNvGraphicFramePr>
          <p:nvPr>
            <p:ph sz="quarter" idx="10"/>
            <p:extLst>
              <p:ext uri="{D42A27DB-BD31-4B8C-83A1-F6EECF244321}">
                <p14:modId xmlns:p14="http://schemas.microsoft.com/office/powerpoint/2010/main" val="2191117784"/>
              </p:ext>
            </p:extLst>
          </p:nvPr>
        </p:nvGraphicFramePr>
        <p:xfrm>
          <a:off x="288706" y="2292334"/>
          <a:ext cx="5807294" cy="2286000"/>
        </p:xfrm>
        <a:graphic>
          <a:graphicData uri="http://schemas.openxmlformats.org/drawingml/2006/table">
            <a:tbl>
              <a:tblPr firstRow="1" bandRow="1">
                <a:tableStyleId>{2D5ABB26-0587-4C30-8999-92F81FD0307C}</a:tableStyleId>
              </a:tblPr>
              <a:tblGrid>
                <a:gridCol w="1322316">
                  <a:extLst>
                    <a:ext uri="{9D8B030D-6E8A-4147-A177-3AD203B41FA5}">
                      <a16:colId xmlns:a16="http://schemas.microsoft.com/office/drawing/2014/main" val="444088379"/>
                    </a:ext>
                  </a:extLst>
                </a:gridCol>
                <a:gridCol w="1417928">
                  <a:extLst>
                    <a:ext uri="{9D8B030D-6E8A-4147-A177-3AD203B41FA5}">
                      <a16:colId xmlns:a16="http://schemas.microsoft.com/office/drawing/2014/main" val="2152598115"/>
                    </a:ext>
                  </a:extLst>
                </a:gridCol>
                <a:gridCol w="525780">
                  <a:extLst>
                    <a:ext uri="{9D8B030D-6E8A-4147-A177-3AD203B41FA5}">
                      <a16:colId xmlns:a16="http://schemas.microsoft.com/office/drawing/2014/main" val="222795991"/>
                    </a:ext>
                  </a:extLst>
                </a:gridCol>
                <a:gridCol w="662940">
                  <a:extLst>
                    <a:ext uri="{9D8B030D-6E8A-4147-A177-3AD203B41FA5}">
                      <a16:colId xmlns:a16="http://schemas.microsoft.com/office/drawing/2014/main" val="4283101562"/>
                    </a:ext>
                  </a:extLst>
                </a:gridCol>
                <a:gridCol w="1878330">
                  <a:extLst>
                    <a:ext uri="{9D8B030D-6E8A-4147-A177-3AD203B41FA5}">
                      <a16:colId xmlns:a16="http://schemas.microsoft.com/office/drawing/2014/main" val="1851942990"/>
                    </a:ext>
                  </a:extLst>
                </a:gridCol>
              </a:tblGrid>
              <a:tr h="311779">
                <a:tc>
                  <a:txBody>
                    <a:bodyPr/>
                    <a:lstStyle/>
                    <a:p>
                      <a:endParaRPr lang="en-US" dirty="0"/>
                    </a:p>
                  </a:txBody>
                  <a:tcPr>
                    <a:lnB w="12700" cap="flat" cmpd="sng" algn="ctr">
                      <a:solidFill>
                        <a:schemeClr val="tx1"/>
                      </a:solidFill>
                      <a:prstDash val="solid"/>
                      <a:round/>
                      <a:headEnd type="none" w="med" len="med"/>
                      <a:tailEnd type="none" w="med" len="med"/>
                    </a:lnB>
                  </a:tcPr>
                </a:tc>
                <a:tc>
                  <a:txBody>
                    <a:bodyPr/>
                    <a:lstStyle/>
                    <a:p>
                      <a:endParaRPr lang="en-US" b="1" dirty="0"/>
                    </a:p>
                  </a:txBody>
                  <a:tcPr>
                    <a:lnB w="12700" cap="flat" cmpd="sng" algn="ctr">
                      <a:solidFill>
                        <a:schemeClr val="tx1"/>
                      </a:solidFill>
                      <a:prstDash val="solid"/>
                      <a:round/>
                      <a:headEnd type="none" w="med" len="med"/>
                      <a:tailEnd type="none" w="med" len="med"/>
                    </a:lnB>
                  </a:tcPr>
                </a:tc>
                <a:tc gridSpan="3">
                  <a:txBody>
                    <a:bodyPr/>
                    <a:lstStyle/>
                    <a:p>
                      <a:r>
                        <a:rPr lang="en-US" b="1" dirty="0"/>
                        <a:t>Component</a:t>
                      </a:r>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tc hMerge="1">
                  <a:txBody>
                    <a:bodyPr/>
                    <a:lstStyle/>
                    <a:p>
                      <a:endParaRPr lang="en-US" dirty="0"/>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4256384"/>
                  </a:ext>
                </a:extLst>
              </a:tr>
              <a:tr h="676440">
                <a:tc>
                  <a:txBody>
                    <a:bodyPr/>
                    <a:lstStyle/>
                    <a:p>
                      <a:r>
                        <a:rPr lang="en-US" b="1" dirty="0"/>
                        <a:t>Map Unit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Landform</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B</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a:t>User Accuracy / </a:t>
                      </a:r>
                    </a:p>
                    <a:p>
                      <a:r>
                        <a:rPr lang="en-US" b="1" dirty="0"/>
                        <a:t>Map Unit Purity</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529586"/>
                  </a:ext>
                </a:extLst>
              </a:tr>
              <a:tr h="311779">
                <a:tc>
                  <a:txBody>
                    <a:bodyPr/>
                    <a:lstStyle/>
                    <a:p>
                      <a:r>
                        <a:rPr lang="en-US" b="1" dirty="0"/>
                        <a:t>A-B</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Backslope</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50</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25</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dirty="0"/>
                        <a:t>58</a:t>
                      </a:r>
                    </a:p>
                  </a:txBody>
                  <a:tcPr anchor="ctr">
                    <a:lnL>
                      <a:noFill/>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1079518"/>
                  </a:ext>
                </a:extLst>
              </a:tr>
              <a:tr h="311779">
                <a:tc>
                  <a:txBody>
                    <a:bodyPr/>
                    <a:lstStyle/>
                    <a:p>
                      <a:r>
                        <a:rPr lang="en-US" b="1" dirty="0"/>
                        <a:t>A-B</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Summit</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8</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17</a:t>
                      </a:r>
                    </a:p>
                  </a:txBody>
                  <a:tcPr>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ctr"/>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0590154"/>
                  </a:ext>
                </a:extLst>
              </a:tr>
            </a:tbl>
          </a:graphicData>
        </a:graphic>
      </p:graphicFrame>
    </p:spTree>
    <p:extLst>
      <p:ext uri="{BB962C8B-B14F-4D97-AF65-F5344CB8AC3E}">
        <p14:creationId xmlns:p14="http://schemas.microsoft.com/office/powerpoint/2010/main" val="385208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D4BEFF-A04D-8764-5AB8-3806A53F5B93}"/>
              </a:ext>
            </a:extLst>
          </p:cNvPr>
          <p:cNvSpPr>
            <a:spLocks noGrp="1"/>
          </p:cNvSpPr>
          <p:nvPr>
            <p:ph type="title"/>
          </p:nvPr>
        </p:nvSpPr>
        <p:spPr/>
        <p:txBody>
          <a:bodyPr/>
          <a:lstStyle/>
          <a:p>
            <a:r>
              <a:rPr lang="en-US" dirty="0"/>
              <a:t>Map unit Aggregation</a:t>
            </a:r>
            <a:br>
              <a:rPr lang="en-US" dirty="0"/>
            </a:br>
            <a:endParaRPr lang="en-US" dirty="0"/>
          </a:p>
        </p:txBody>
      </p:sp>
      <p:graphicFrame>
        <p:nvGraphicFramePr>
          <p:cNvPr id="8" name="Content Placeholder 7">
            <a:extLst>
              <a:ext uri="{FF2B5EF4-FFF2-40B4-BE49-F238E27FC236}">
                <a16:creationId xmlns:a16="http://schemas.microsoft.com/office/drawing/2014/main" id="{6923878D-47F2-FD2D-35E2-DA0E5FA112F2}"/>
              </a:ext>
            </a:extLst>
          </p:cNvPr>
          <p:cNvGraphicFramePr>
            <a:graphicFrameLocks noGrp="1"/>
          </p:cNvGraphicFramePr>
          <p:nvPr>
            <p:ph sz="quarter" idx="10"/>
            <p:extLst>
              <p:ext uri="{D42A27DB-BD31-4B8C-83A1-F6EECF244321}">
                <p14:modId xmlns:p14="http://schemas.microsoft.com/office/powerpoint/2010/main" val="2381093801"/>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65662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D595FC-D5C4-EB78-A5F5-CFF011B08C07}"/>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9B3E3527-F8E9-ACFF-AF9F-656F18B1204A}"/>
              </a:ext>
            </a:extLst>
          </p:cNvPr>
          <p:cNvSpPr>
            <a:spLocks noGrp="1"/>
          </p:cNvSpPr>
          <p:nvPr>
            <p:ph sz="quarter" idx="10"/>
          </p:nvPr>
        </p:nvSpPr>
        <p:spPr/>
        <p:txBody>
          <a:bodyPr/>
          <a:lstStyle/>
          <a:p>
            <a:r>
              <a:rPr lang="en-US" sz="1400" dirty="0">
                <a:effectLst/>
              </a:rPr>
              <a:t>Brubaker SC, Hallmark CT. 1991. A Comparison of Statistical Methods for Evaluating Map Unit Composition. In: </a:t>
            </a:r>
            <a:r>
              <a:rPr lang="en-US" sz="1400" dirty="0" err="1">
                <a:effectLst/>
              </a:rPr>
              <a:t>Mausbach</a:t>
            </a:r>
            <a:r>
              <a:rPr lang="en-US" sz="1400" dirty="0">
                <a:effectLst/>
              </a:rPr>
              <a:t> MJ, Wilding LP, editors. Spatial Variabilities of Soils and Landforms [Internet]. Vol. 28. Madison, WI, USA: Soil Science Society of America; p. 73–88. </a:t>
            </a:r>
            <a:r>
              <a:rPr lang="en-US" sz="1400" dirty="0">
                <a:effectLst/>
                <a:hlinkClick r:id="rId2"/>
              </a:rPr>
              <a:t>https://doi.org/10.2136/sssaspecpub28.c6</a:t>
            </a:r>
            <a:r>
              <a:rPr lang="en-US" sz="1400" dirty="0">
                <a:effectLst/>
              </a:rPr>
              <a:t> </a:t>
            </a:r>
          </a:p>
          <a:p>
            <a:r>
              <a:rPr lang="en-US" sz="1400" dirty="0">
                <a:effectLst/>
              </a:rPr>
              <a:t>Hammer RD, Young FJ, Williams F. 1998. Evaluating Central Tendency and Variance of Soil Properties within Map Units. Soil Science Society of America Journal. 62(6):1640–1640. </a:t>
            </a:r>
            <a:r>
              <a:rPr lang="en-US" sz="1400" dirty="0">
                <a:effectLst/>
                <a:hlinkClick r:id="rId3"/>
              </a:rPr>
              <a:t>https://doi.org/10.2136/sssaj1998.03615995006200060022x</a:t>
            </a:r>
            <a:r>
              <a:rPr lang="en-US" sz="1400" dirty="0">
                <a:effectLst/>
              </a:rPr>
              <a:t> </a:t>
            </a:r>
          </a:p>
          <a:p>
            <a:r>
              <a:rPr lang="en-US" sz="1400" dirty="0">
                <a:effectLst/>
              </a:rPr>
              <a:t>Jansen IJ, Arnold RW. 1976. Defining Ranges of Soil Characteristics. Soil Science Society of America Journal [Internet]. 40(1):89–92. </a:t>
            </a:r>
            <a:r>
              <a:rPr lang="en-US" sz="1400" dirty="0">
                <a:effectLst/>
                <a:hlinkClick r:id="rId4"/>
              </a:rPr>
              <a:t>https://doi.org/10.2136/sssaj1976.03615995004000010025x</a:t>
            </a:r>
            <a:r>
              <a:rPr lang="en-US" sz="1400" dirty="0">
                <a:effectLst/>
              </a:rPr>
              <a:t> </a:t>
            </a:r>
          </a:p>
          <a:p>
            <a:r>
              <a:rPr lang="en-US" sz="1400" dirty="0" err="1">
                <a:effectLst/>
              </a:rPr>
              <a:t>Nordt</a:t>
            </a:r>
            <a:r>
              <a:rPr lang="en-US" sz="1400" dirty="0">
                <a:effectLst/>
              </a:rPr>
              <a:t> LC, Jacob JS, Wilding LP. 1991. Quantifying Map Unit Composition for Quality Control in Soil Survey. In: </a:t>
            </a:r>
            <a:r>
              <a:rPr lang="en-US" sz="1400" dirty="0" err="1">
                <a:effectLst/>
              </a:rPr>
              <a:t>Mausbach</a:t>
            </a:r>
            <a:r>
              <a:rPr lang="en-US" sz="1400" dirty="0">
                <a:effectLst/>
              </a:rPr>
              <a:t> MJ, Wilding LP, editors. Spatial Variabilities of Soils and Landforms [Internet]. Vol. 28. Madison, WI, USA: Soil Science Society of America; p. 183–197. </a:t>
            </a:r>
            <a:r>
              <a:rPr lang="en-US" sz="1400" dirty="0">
                <a:effectLst/>
                <a:hlinkClick r:id="rId5"/>
              </a:rPr>
              <a:t>https://doi.org/10.2136/sssaspecpub28.c11</a:t>
            </a:r>
            <a:r>
              <a:rPr lang="en-US" sz="1400" dirty="0">
                <a:effectLst/>
              </a:rPr>
              <a:t> </a:t>
            </a:r>
          </a:p>
          <a:p>
            <a:r>
              <a:rPr lang="en-US" sz="1400" dirty="0">
                <a:effectLst/>
              </a:rPr>
              <a:t>Young FJ, Hammer RD, Williams F. 1997. Estimation of Map Unit Composition from Transect Data. Soil Science Soc of Amer J [Internet]. 61(3):854–861. </a:t>
            </a:r>
            <a:r>
              <a:rPr lang="en-US" sz="1400" dirty="0">
                <a:effectLst/>
                <a:hlinkClick r:id="rId6"/>
              </a:rPr>
              <a:t>https://doi.org/10.2136/sssaj1997.03615995006100030020x</a:t>
            </a:r>
            <a:r>
              <a:rPr lang="en-US" sz="1400" dirty="0">
                <a:effectLst/>
              </a:rPr>
              <a:t> </a:t>
            </a:r>
          </a:p>
          <a:p>
            <a:r>
              <a:rPr lang="en-US" sz="1400" dirty="0">
                <a:effectLst/>
              </a:rPr>
              <a:t>Young FJ, </a:t>
            </a:r>
            <a:r>
              <a:rPr lang="en-US" sz="1400" dirty="0" err="1">
                <a:effectLst/>
              </a:rPr>
              <a:t>Maatta</a:t>
            </a:r>
            <a:r>
              <a:rPr lang="en-US" sz="1400" dirty="0">
                <a:effectLst/>
              </a:rPr>
              <a:t> JM, Hammer RD. 2015. Confidence Intervals for Soil Properties within Map Units. In: </a:t>
            </a:r>
            <a:r>
              <a:rPr lang="en-US" sz="1400" dirty="0" err="1">
                <a:effectLst/>
              </a:rPr>
              <a:t>Mausbach</a:t>
            </a:r>
            <a:r>
              <a:rPr lang="en-US" sz="1400" dirty="0">
                <a:effectLst/>
              </a:rPr>
              <a:t> MJ, Wilding LP, editors. Spatial Variabilities of Soils and Landforms [Internet]. Vol. 28. Madison, WI, USA: Soil Science Society of America; p. 213–229. </a:t>
            </a:r>
            <a:r>
              <a:rPr lang="en-US" sz="1400" dirty="0">
                <a:effectLst/>
                <a:hlinkClick r:id="rId7"/>
              </a:rPr>
              <a:t>https://doi.org/10.2136/sssaspecpub28.c13</a:t>
            </a:r>
            <a:r>
              <a:rPr lang="en-US" sz="1400" dirty="0">
                <a:effectLst/>
              </a:rPr>
              <a:t> </a:t>
            </a:r>
          </a:p>
          <a:p>
            <a:endParaRPr lang="en-US" sz="1400" dirty="0"/>
          </a:p>
        </p:txBody>
      </p:sp>
    </p:spTree>
    <p:extLst>
      <p:ext uri="{BB962C8B-B14F-4D97-AF65-F5344CB8AC3E}">
        <p14:creationId xmlns:p14="http://schemas.microsoft.com/office/powerpoint/2010/main" val="3405582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Additional Reading</a:t>
            </a:r>
          </a:p>
        </p:txBody>
      </p:sp>
      <p:sp>
        <p:nvSpPr>
          <p:cNvPr id="3" name="Content Placeholder 2"/>
          <p:cNvSpPr>
            <a:spLocks noGrp="1"/>
          </p:cNvSpPr>
          <p:nvPr>
            <p:ph sz="quarter" idx="10"/>
          </p:nvPr>
        </p:nvSpPr>
        <p:spPr/>
        <p:txBody>
          <a:bodyPr/>
          <a:lstStyle/>
          <a:p>
            <a:pPr marL="0" lvl="0" indent="0">
              <a:buNone/>
            </a:pPr>
            <a:r>
              <a:rPr sz="1800" dirty="0"/>
              <a:t>Healy, K., 2018. Data Visualization: a practical introduction. Princeton University Press. </a:t>
            </a:r>
            <a:r>
              <a:rPr sz="1800" dirty="0">
                <a:hlinkClick r:id="rId2"/>
              </a:rPr>
              <a:t>http://socviz.co/</a:t>
            </a:r>
          </a:p>
          <a:p>
            <a:pPr marL="0" lvl="0" indent="0">
              <a:buNone/>
            </a:pPr>
            <a:r>
              <a:rPr sz="1800" dirty="0" err="1"/>
              <a:t>Helsel</a:t>
            </a:r>
            <a:r>
              <a:rPr sz="1800" dirty="0"/>
              <a:t>, D.R., and R.M. Hirsch, 2002. Statistical Methods in Water Resources Techniques of Water Resources Investigations, Book 4, chapter A3. U.S. Geological Survey. 522 pages. </a:t>
            </a:r>
            <a:r>
              <a:rPr sz="1800" dirty="0">
                <a:solidFill>
                  <a:srgbClr val="003DA5"/>
                </a:solidFill>
                <a:hlinkClick r:id="rId3">
                  <a:extLst>
                    <a:ext uri="{A12FA001-AC4F-418D-AE19-62706E023703}">
                      <ahyp:hlinkClr xmlns:ahyp="http://schemas.microsoft.com/office/drawing/2018/hyperlinkcolor" val="tx"/>
                    </a:ext>
                  </a:extLst>
                </a:hlinkClick>
              </a:rPr>
              <a:t>http://pubs.usgs.gov/twri/twri4a3/</a:t>
            </a:r>
            <a:endParaRPr lang="en-US" sz="1800" dirty="0">
              <a:solidFill>
                <a:srgbClr val="003DA5"/>
              </a:solidFill>
            </a:endParaRPr>
          </a:p>
          <a:p>
            <a:pPr marL="0" lvl="0" indent="0">
              <a:lnSpc>
                <a:spcPct val="80000"/>
              </a:lnSpc>
              <a:buNone/>
            </a:pPr>
            <a:r>
              <a:rPr lang="en-US" sz="1800" dirty="0">
                <a:effectLst/>
              </a:rPr>
              <a:t>Kabacoff R. 2022. R in action: data analysis and graphics with R and </a:t>
            </a:r>
            <a:r>
              <a:rPr lang="en-US" sz="1800" dirty="0" err="1">
                <a:effectLst/>
              </a:rPr>
              <a:t>Tidyverse</a:t>
            </a:r>
            <a:r>
              <a:rPr lang="en-US" sz="1800" dirty="0">
                <a:effectLst/>
              </a:rPr>
              <a:t>. Third edition.</a:t>
            </a:r>
            <a:r>
              <a:rPr lang="en-US" sz="1800" dirty="0"/>
              <a:t> </a:t>
            </a:r>
            <a:r>
              <a:rPr lang="en-US" sz="1800" dirty="0">
                <a:effectLst/>
              </a:rPr>
              <a:t>Shelter Island, NY: Manning Publications.</a:t>
            </a:r>
            <a:r>
              <a:rPr lang="en-US" dirty="0">
                <a:effectLst/>
              </a:rPr>
              <a:t> </a:t>
            </a:r>
            <a:r>
              <a:rPr lang="en-US" sz="1800" dirty="0">
                <a:effectLst/>
                <a:hlinkClick r:id="rId4"/>
              </a:rPr>
              <a:t>https://www.manning.com/books/r-in-action-third-edition</a:t>
            </a:r>
            <a:r>
              <a:rPr lang="en-US" sz="1800" dirty="0">
                <a:effectLst/>
              </a:rPr>
              <a:t> </a:t>
            </a:r>
          </a:p>
          <a:p>
            <a:pPr marL="0" lvl="0" indent="0">
              <a:buNone/>
            </a:pPr>
            <a:r>
              <a:rPr sz="1800" dirty="0"/>
              <a:t>Peng, R. D., 2016. Exploratory Data Analysis with R. </a:t>
            </a:r>
            <a:r>
              <a:rPr sz="1800" dirty="0" err="1"/>
              <a:t>Leanpub</a:t>
            </a:r>
            <a:r>
              <a:rPr sz="1800" dirty="0"/>
              <a:t>. </a:t>
            </a:r>
            <a:r>
              <a:rPr sz="1800" dirty="0">
                <a:hlinkClick r:id="rId5"/>
              </a:rPr>
              <a:t>https://bookdown.org/rdpeng/exdata/</a:t>
            </a:r>
            <a:endParaRPr lang="en-US" sz="1800" dirty="0">
              <a:hlinkClick r:id="rId5"/>
            </a:endParaRPr>
          </a:p>
          <a:p>
            <a:pPr marL="0" indent="0">
              <a:buNone/>
            </a:pPr>
            <a:r>
              <a:rPr lang="en-US" sz="1800" dirty="0">
                <a:effectLst/>
              </a:rPr>
              <a:t>Zimmer S, Powell R, Velásquez I. 2024. Exploring Complex Survey Data Analysis Using R: A Tidy Introduction with {</a:t>
            </a:r>
            <a:r>
              <a:rPr lang="en-US" sz="1800" dirty="0" err="1">
                <a:effectLst/>
              </a:rPr>
              <a:t>srvyr</a:t>
            </a:r>
            <a:r>
              <a:rPr lang="en-US" sz="1800" dirty="0">
                <a:effectLst/>
              </a:rPr>
              <a:t>} and {survey} [Internet]. 1st ed. Boca Raton: Chapman and Hall/CRC. </a:t>
            </a:r>
            <a:r>
              <a:rPr lang="en-US" sz="1800" dirty="0">
                <a:effectLst/>
                <a:hlinkClick r:id="rId6"/>
              </a:rPr>
              <a:t>https://tidy-survey-r.github.io/tidy-survey-book/</a:t>
            </a:r>
            <a:r>
              <a:rPr lang="en-US" sz="1800" dirty="0">
                <a:effectLst/>
              </a:rPr>
              <a:t> </a:t>
            </a:r>
            <a:endParaRPr dirty="0">
              <a:hlinkClick r:id="rId5"/>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C27B-691C-EBDC-EC64-771273B45662}"/>
              </a:ext>
            </a:extLst>
          </p:cNvPr>
          <p:cNvSpPr>
            <a:spLocks noGrp="1"/>
          </p:cNvSpPr>
          <p:nvPr>
            <p:ph type="title"/>
          </p:nvPr>
        </p:nvSpPr>
        <p:spPr>
          <a:xfrm>
            <a:off x="201167" y="832104"/>
            <a:ext cx="11558213" cy="629051"/>
          </a:xfrm>
        </p:spPr>
        <p:txBody>
          <a:bodyPr/>
          <a:lstStyle/>
          <a:p>
            <a:r>
              <a:rPr lang="en-US" dirty="0"/>
              <a:t>Summary Statistics - Estimates of L, RV, H</a:t>
            </a:r>
          </a:p>
        </p:txBody>
      </p:sp>
      <p:graphicFrame>
        <p:nvGraphicFramePr>
          <p:cNvPr id="6" name="Content Placeholder 5" descr="Table illustrating the range in characteristics for clay content percent by horizon name."/>
          <p:cNvGraphicFramePr>
            <a:graphicFrameLocks noGrp="1"/>
          </p:cNvGraphicFramePr>
          <p:nvPr>
            <p:ph sz="quarter" idx="10"/>
            <p:extLst>
              <p:ext uri="{D42A27DB-BD31-4B8C-83A1-F6EECF244321}">
                <p14:modId xmlns:p14="http://schemas.microsoft.com/office/powerpoint/2010/main" val="3973760302"/>
              </p:ext>
            </p:extLst>
          </p:nvPr>
        </p:nvGraphicFramePr>
        <p:xfrm>
          <a:off x="473741" y="2148840"/>
          <a:ext cx="11383960" cy="2560320"/>
        </p:xfrm>
        <a:graphic>
          <a:graphicData uri="http://schemas.openxmlformats.org/drawingml/2006/table">
            <a:tbl>
              <a:tblPr firstRow="1" bandRow="1">
                <a:tableStyleId>{5C22544A-7EE6-4342-B048-85BDC9FD1C3A}</a:tableStyleId>
              </a:tblPr>
              <a:tblGrid>
                <a:gridCol w="2276792">
                  <a:extLst>
                    <a:ext uri="{9D8B030D-6E8A-4147-A177-3AD203B41FA5}">
                      <a16:colId xmlns:a16="http://schemas.microsoft.com/office/drawing/2014/main" val="20000"/>
                    </a:ext>
                  </a:extLst>
                </a:gridCol>
                <a:gridCol w="2276792">
                  <a:extLst>
                    <a:ext uri="{9D8B030D-6E8A-4147-A177-3AD203B41FA5}">
                      <a16:colId xmlns:a16="http://schemas.microsoft.com/office/drawing/2014/main" val="20001"/>
                    </a:ext>
                  </a:extLst>
                </a:gridCol>
                <a:gridCol w="2276792">
                  <a:extLst>
                    <a:ext uri="{9D8B030D-6E8A-4147-A177-3AD203B41FA5}">
                      <a16:colId xmlns:a16="http://schemas.microsoft.com/office/drawing/2014/main" val="20002"/>
                    </a:ext>
                  </a:extLst>
                </a:gridCol>
                <a:gridCol w="2276792">
                  <a:extLst>
                    <a:ext uri="{9D8B030D-6E8A-4147-A177-3AD203B41FA5}">
                      <a16:colId xmlns:a16="http://schemas.microsoft.com/office/drawing/2014/main" val="20003"/>
                    </a:ext>
                  </a:extLst>
                </a:gridCol>
                <a:gridCol w="2276792">
                  <a:extLst>
                    <a:ext uri="{9D8B030D-6E8A-4147-A177-3AD203B41FA5}">
                      <a16:colId xmlns:a16="http://schemas.microsoft.com/office/drawing/2014/main" val="20004"/>
                    </a:ext>
                  </a:extLst>
                </a:gridCol>
              </a:tblGrid>
              <a:tr h="0">
                <a:tc>
                  <a:txBody>
                    <a:bodyPr/>
                    <a:lstStyle/>
                    <a:p>
                      <a:pPr marL="0" lvl="0" indent="0" algn="l">
                        <a:buNone/>
                      </a:pPr>
                      <a:r>
                        <a:rPr dirty="0" err="1"/>
                        <a:t>hzname</a:t>
                      </a:r>
                      <a:endParaRPr dirty="0"/>
                    </a:p>
                  </a:txBody>
                  <a:tcPr/>
                </a:tc>
                <a:tc>
                  <a:txBody>
                    <a:bodyPr/>
                    <a:lstStyle/>
                    <a:p>
                      <a:pPr marL="0" lvl="0" indent="0" algn="r">
                        <a:buNone/>
                      </a:pPr>
                      <a:r>
                        <a:t>clay_l</a:t>
                      </a:r>
                    </a:p>
                  </a:txBody>
                  <a:tcPr/>
                </a:tc>
                <a:tc>
                  <a:txBody>
                    <a:bodyPr/>
                    <a:lstStyle/>
                    <a:p>
                      <a:pPr marL="0" lvl="0" indent="0" algn="r">
                        <a:buNone/>
                      </a:pPr>
                      <a:r>
                        <a:t>clay_r</a:t>
                      </a:r>
                    </a:p>
                  </a:txBody>
                  <a:tcPr/>
                </a:tc>
                <a:tc>
                  <a:txBody>
                    <a:bodyPr/>
                    <a:lstStyle/>
                    <a:p>
                      <a:pPr marL="0" lvl="0" indent="0" algn="r">
                        <a:buNone/>
                      </a:pPr>
                      <a:r>
                        <a:t>clay_h</a:t>
                      </a:r>
                    </a:p>
                  </a:txBody>
                  <a:tcPr/>
                </a:tc>
                <a:tc>
                  <a:txBody>
                    <a:bodyPr/>
                    <a:lstStyle/>
                    <a:p>
                      <a:pPr marL="0" lvl="0" indent="0" algn="l">
                        <a:buNone/>
                      </a:pPr>
                      <a:r>
                        <a:t>texture</a:t>
                      </a:r>
                    </a:p>
                  </a:txBody>
                  <a:tcPr/>
                </a:tc>
                <a:extLst>
                  <a:ext uri="{0D108BD9-81ED-4DB2-BD59-A6C34878D82A}">
                    <a16:rowId xmlns:a16="http://schemas.microsoft.com/office/drawing/2014/main" val="10000"/>
                  </a:ext>
                </a:extLst>
              </a:tr>
              <a:tr h="0">
                <a:tc>
                  <a:txBody>
                    <a:bodyPr/>
                    <a:lstStyle/>
                    <a:p>
                      <a:pPr marL="0" lvl="0" indent="0" algn="l">
                        <a:buNone/>
                      </a:pPr>
                      <a:r>
                        <a:t>Ap</a:t>
                      </a:r>
                    </a:p>
                  </a:txBody>
                  <a:tcPr/>
                </a:tc>
                <a:tc>
                  <a:txBody>
                    <a:bodyPr/>
                    <a:lstStyle/>
                    <a:p>
                      <a:pPr marL="0" lvl="0" indent="0" algn="r">
                        <a:buNone/>
                      </a:pPr>
                      <a:r>
                        <a:t>10</a:t>
                      </a:r>
                    </a:p>
                  </a:txBody>
                  <a:tcPr/>
                </a:tc>
                <a:tc>
                  <a:txBody>
                    <a:bodyPr/>
                    <a:lstStyle/>
                    <a:p>
                      <a:pPr marL="0" lvl="0" indent="0" algn="r">
                        <a:buNone/>
                      </a:pPr>
                      <a:r>
                        <a:t>18.0</a:t>
                      </a:r>
                    </a:p>
                  </a:txBody>
                  <a:tcPr/>
                </a:tc>
                <a:tc>
                  <a:txBody>
                    <a:bodyPr/>
                    <a:lstStyle/>
                    <a:p>
                      <a:pPr marL="0" lvl="0" indent="0" algn="r">
                        <a:buNone/>
                      </a:pPr>
                      <a:r>
                        <a:t>24</a:t>
                      </a:r>
                    </a:p>
                  </a:txBody>
                  <a:tcPr/>
                </a:tc>
                <a:tc>
                  <a:txBody>
                    <a:bodyPr/>
                    <a:lstStyle/>
                    <a:p>
                      <a:pPr marL="0" lvl="0" indent="0" algn="l">
                        <a:buNone/>
                      </a:pPr>
                      <a:r>
                        <a:t>sil</a:t>
                      </a:r>
                    </a:p>
                  </a:txBody>
                  <a:tcPr/>
                </a:tc>
                <a:extLst>
                  <a:ext uri="{0D108BD9-81ED-4DB2-BD59-A6C34878D82A}">
                    <a16:rowId xmlns:a16="http://schemas.microsoft.com/office/drawing/2014/main" val="10001"/>
                  </a:ext>
                </a:extLst>
              </a:tr>
              <a:tr h="0">
                <a:tc>
                  <a:txBody>
                    <a:bodyPr/>
                    <a:lstStyle/>
                    <a:p>
                      <a:pPr marL="0" lvl="0" indent="0" algn="l">
                        <a:buNone/>
                      </a:pPr>
                      <a:r>
                        <a:t>BE</a:t>
                      </a:r>
                    </a:p>
                  </a:txBody>
                  <a:tcPr/>
                </a:tc>
                <a:tc>
                  <a:txBody>
                    <a:bodyPr/>
                    <a:lstStyle/>
                    <a:p>
                      <a:pPr marL="0" lvl="0" indent="0" algn="r">
                        <a:buNone/>
                      </a:pPr>
                      <a:r>
                        <a:t>10</a:t>
                      </a:r>
                    </a:p>
                  </a:txBody>
                  <a:tcPr/>
                </a:tc>
                <a:tc>
                  <a:txBody>
                    <a:bodyPr/>
                    <a:lstStyle/>
                    <a:p>
                      <a:pPr marL="0" lvl="0" indent="0" algn="r">
                        <a:buNone/>
                      </a:pPr>
                      <a:r>
                        <a:t>17.0</a:t>
                      </a:r>
                    </a:p>
                  </a:txBody>
                  <a:tcPr/>
                </a:tc>
                <a:tc>
                  <a:txBody>
                    <a:bodyPr/>
                    <a:lstStyle/>
                    <a:p>
                      <a:pPr marL="0" lvl="0" indent="0" algn="r">
                        <a:buNone/>
                      </a:pPr>
                      <a:r>
                        <a:t>24</a:t>
                      </a:r>
                    </a:p>
                  </a:txBody>
                  <a:tcPr/>
                </a:tc>
                <a:tc>
                  <a:txBody>
                    <a:bodyPr/>
                    <a:lstStyle/>
                    <a:p>
                      <a:pPr marL="0" lvl="0" indent="0" algn="l">
                        <a:buNone/>
                      </a:pPr>
                      <a:r>
                        <a:t>sil</a:t>
                      </a:r>
                    </a:p>
                  </a:txBody>
                  <a:tcPr/>
                </a:tc>
                <a:extLst>
                  <a:ext uri="{0D108BD9-81ED-4DB2-BD59-A6C34878D82A}">
                    <a16:rowId xmlns:a16="http://schemas.microsoft.com/office/drawing/2014/main" val="10002"/>
                  </a:ext>
                </a:extLst>
              </a:tr>
              <a:tr h="0">
                <a:tc>
                  <a:txBody>
                    <a:bodyPr/>
                    <a:lstStyle/>
                    <a:p>
                      <a:pPr marL="0" lvl="0" indent="0" algn="l">
                        <a:buNone/>
                      </a:pPr>
                      <a:r>
                        <a:t>Bt1</a:t>
                      </a:r>
                    </a:p>
                  </a:txBody>
                  <a:tcPr/>
                </a:tc>
                <a:tc>
                  <a:txBody>
                    <a:bodyPr/>
                    <a:lstStyle/>
                    <a:p>
                      <a:pPr marL="0" lvl="0" indent="0" algn="r">
                        <a:buNone/>
                      </a:pPr>
                      <a:r>
                        <a:t>20</a:t>
                      </a:r>
                    </a:p>
                  </a:txBody>
                  <a:tcPr/>
                </a:tc>
                <a:tc>
                  <a:txBody>
                    <a:bodyPr/>
                    <a:lstStyle/>
                    <a:p>
                      <a:pPr marL="0" lvl="0" indent="0" algn="r">
                        <a:buNone/>
                      </a:pPr>
                      <a:r>
                        <a:t>25.0</a:t>
                      </a:r>
                    </a:p>
                  </a:txBody>
                  <a:tcPr/>
                </a:tc>
                <a:tc>
                  <a:txBody>
                    <a:bodyPr/>
                    <a:lstStyle/>
                    <a:p>
                      <a:pPr marL="0" lvl="0" indent="0" algn="r">
                        <a:buNone/>
                      </a:pPr>
                      <a:r>
                        <a:t>26</a:t>
                      </a:r>
                    </a:p>
                  </a:txBody>
                  <a:tcPr/>
                </a:tc>
                <a:tc>
                  <a:txBody>
                    <a:bodyPr/>
                    <a:lstStyle/>
                    <a:p>
                      <a:pPr marL="0" lvl="0" indent="0" algn="l">
                        <a:buNone/>
                      </a:pPr>
                      <a:r>
                        <a:t>sil</a:t>
                      </a:r>
                    </a:p>
                  </a:txBody>
                  <a:tcPr/>
                </a:tc>
                <a:extLst>
                  <a:ext uri="{0D108BD9-81ED-4DB2-BD59-A6C34878D82A}">
                    <a16:rowId xmlns:a16="http://schemas.microsoft.com/office/drawing/2014/main" val="10003"/>
                  </a:ext>
                </a:extLst>
              </a:tr>
              <a:tr h="0">
                <a:tc>
                  <a:txBody>
                    <a:bodyPr/>
                    <a:lstStyle/>
                    <a:p>
                      <a:pPr marL="0" lvl="0" indent="0" algn="l">
                        <a:buNone/>
                      </a:pPr>
                      <a:r>
                        <a:t>2Bt2</a:t>
                      </a:r>
                    </a:p>
                  </a:txBody>
                  <a:tcPr/>
                </a:tc>
                <a:tc>
                  <a:txBody>
                    <a:bodyPr/>
                    <a:lstStyle/>
                    <a:p>
                      <a:pPr marL="0" lvl="0" indent="0" algn="r">
                        <a:buNone/>
                      </a:pPr>
                      <a:r>
                        <a:t>35</a:t>
                      </a:r>
                    </a:p>
                  </a:txBody>
                  <a:tcPr/>
                </a:tc>
                <a:tc>
                  <a:txBody>
                    <a:bodyPr/>
                    <a:lstStyle/>
                    <a:p>
                      <a:pPr marL="0" lvl="0" indent="0" algn="r">
                        <a:buNone/>
                      </a:pPr>
                      <a:r>
                        <a:t>40.0</a:t>
                      </a:r>
                    </a:p>
                  </a:txBody>
                  <a:tcPr/>
                </a:tc>
                <a:tc>
                  <a:txBody>
                    <a:bodyPr/>
                    <a:lstStyle/>
                    <a:p>
                      <a:pPr marL="0" lvl="0" indent="0" algn="r">
                        <a:buNone/>
                      </a:pPr>
                      <a:r>
                        <a:t>45</a:t>
                      </a:r>
                    </a:p>
                  </a:txBody>
                  <a:tcPr/>
                </a:tc>
                <a:tc>
                  <a:txBody>
                    <a:bodyPr/>
                    <a:lstStyle/>
                    <a:p>
                      <a:pPr marL="0" lvl="0" indent="0" algn="l">
                        <a:buNone/>
                      </a:pPr>
                      <a:r>
                        <a:t>sic</a:t>
                      </a:r>
                    </a:p>
                  </a:txBody>
                  <a:tcPr/>
                </a:tc>
                <a:extLst>
                  <a:ext uri="{0D108BD9-81ED-4DB2-BD59-A6C34878D82A}">
                    <a16:rowId xmlns:a16="http://schemas.microsoft.com/office/drawing/2014/main" val="10004"/>
                  </a:ext>
                </a:extLst>
              </a:tr>
              <a:tr h="0">
                <a:tc>
                  <a:txBody>
                    <a:bodyPr/>
                    <a:lstStyle/>
                    <a:p>
                      <a:pPr marL="0" lvl="0" indent="0" algn="l">
                        <a:buNone/>
                      </a:pPr>
                      <a:r>
                        <a:t>2BCt</a:t>
                      </a:r>
                    </a:p>
                  </a:txBody>
                  <a:tcPr/>
                </a:tc>
                <a:tc>
                  <a:txBody>
                    <a:bodyPr/>
                    <a:lstStyle/>
                    <a:p>
                      <a:pPr marL="0" lvl="0" indent="0" algn="r">
                        <a:buNone/>
                      </a:pPr>
                      <a:r>
                        <a:t>12</a:t>
                      </a:r>
                    </a:p>
                  </a:txBody>
                  <a:tcPr/>
                </a:tc>
                <a:tc>
                  <a:txBody>
                    <a:bodyPr/>
                    <a:lstStyle/>
                    <a:p>
                      <a:pPr marL="0" lvl="0" indent="0" algn="r">
                        <a:buNone/>
                      </a:pPr>
                      <a:r>
                        <a:t>26.0</a:t>
                      </a:r>
                    </a:p>
                  </a:txBody>
                  <a:tcPr/>
                </a:tc>
                <a:tc>
                  <a:txBody>
                    <a:bodyPr/>
                    <a:lstStyle/>
                    <a:p>
                      <a:pPr marL="0" lvl="0" indent="0" algn="r">
                        <a:buNone/>
                      </a:pPr>
                      <a:r>
                        <a:t>35</a:t>
                      </a:r>
                    </a:p>
                  </a:txBody>
                  <a:tcPr/>
                </a:tc>
                <a:tc>
                  <a:txBody>
                    <a:bodyPr/>
                    <a:lstStyle/>
                    <a:p>
                      <a:pPr marL="0" lvl="0" indent="0" algn="l">
                        <a:buNone/>
                      </a:pPr>
                      <a:r>
                        <a:t>l</a:t>
                      </a:r>
                    </a:p>
                  </a:txBody>
                  <a:tcPr/>
                </a:tc>
                <a:extLst>
                  <a:ext uri="{0D108BD9-81ED-4DB2-BD59-A6C34878D82A}">
                    <a16:rowId xmlns:a16="http://schemas.microsoft.com/office/drawing/2014/main" val="10005"/>
                  </a:ext>
                </a:extLst>
              </a:tr>
              <a:tr h="0">
                <a:tc>
                  <a:txBody>
                    <a:bodyPr/>
                    <a:lstStyle/>
                    <a:p>
                      <a:pPr marL="0" lvl="0" indent="0" algn="l">
                        <a:buNone/>
                      </a:pPr>
                      <a:r>
                        <a:t>2Cd</a:t>
                      </a:r>
                    </a:p>
                  </a:txBody>
                  <a:tcPr/>
                </a:tc>
                <a:tc>
                  <a:txBody>
                    <a:bodyPr/>
                    <a:lstStyle/>
                    <a:p>
                      <a:pPr marL="0" lvl="0" indent="0" algn="r">
                        <a:buNone/>
                      </a:pPr>
                      <a:r>
                        <a:t>10</a:t>
                      </a:r>
                    </a:p>
                  </a:txBody>
                  <a:tcPr/>
                </a:tc>
                <a:tc>
                  <a:txBody>
                    <a:bodyPr/>
                    <a:lstStyle/>
                    <a:p>
                      <a:pPr marL="0" lvl="0" indent="0" algn="r">
                        <a:buNone/>
                      </a:pPr>
                      <a:r>
                        <a:t>17.5</a:t>
                      </a:r>
                    </a:p>
                  </a:txBody>
                  <a:tcPr/>
                </a:tc>
                <a:tc>
                  <a:txBody>
                    <a:bodyPr/>
                    <a:lstStyle/>
                    <a:p>
                      <a:pPr marL="0" lvl="0" indent="0" algn="r">
                        <a:buNone/>
                      </a:pPr>
                      <a:r>
                        <a:t>25</a:t>
                      </a:r>
                    </a:p>
                  </a:txBody>
                  <a:tcPr/>
                </a:tc>
                <a:tc>
                  <a:txBody>
                    <a:bodyPr/>
                    <a:lstStyle/>
                    <a:p>
                      <a:pPr marL="0" lvl="0" indent="0" algn="l">
                        <a:buNone/>
                      </a:pPr>
                      <a:r>
                        <a:rPr dirty="0"/>
                        <a:t>l</a:t>
                      </a:r>
                    </a:p>
                  </a:txBody>
                  <a:tcPr/>
                </a:tc>
                <a:extLst>
                  <a:ext uri="{0D108BD9-81ED-4DB2-BD59-A6C34878D82A}">
                    <a16:rowId xmlns:a16="http://schemas.microsoft.com/office/drawing/2014/main" val="10006"/>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36" y="832104"/>
            <a:ext cx="11596644" cy="629051"/>
          </a:xfrm>
        </p:spPr>
        <p:txBody>
          <a:bodyPr/>
          <a:lstStyle/>
          <a:p>
            <a:pPr marL="0" lvl="0" indent="0">
              <a:buNone/>
            </a:pPr>
            <a:r>
              <a:rPr lang="en-US" dirty="0"/>
              <a:t>Summary Statistics - Estimates of L, RV, H</a:t>
            </a:r>
            <a:endParaRPr dirty="0"/>
          </a:p>
        </p:txBody>
      </p:sp>
      <p:graphicFrame>
        <p:nvGraphicFramePr>
          <p:cNvPr id="6" name="Content Placeholder 5" descr="Table summarize the summary statistics, their NASIS counterpart, description, and associated R function names."/>
          <p:cNvGraphicFramePr>
            <a:graphicFrameLocks noGrp="1"/>
          </p:cNvGraphicFramePr>
          <p:nvPr>
            <p:ph sz="quarter" idx="10"/>
            <p:extLst>
              <p:ext uri="{D42A27DB-BD31-4B8C-83A1-F6EECF244321}">
                <p14:modId xmlns:p14="http://schemas.microsoft.com/office/powerpoint/2010/main" val="537819557"/>
              </p:ext>
            </p:extLst>
          </p:nvPr>
        </p:nvGraphicFramePr>
        <p:xfrm>
          <a:off x="404020" y="2328228"/>
          <a:ext cx="11596644" cy="3840480"/>
        </p:xfrm>
        <a:graphic>
          <a:graphicData uri="http://schemas.openxmlformats.org/drawingml/2006/table">
            <a:tbl>
              <a:tblPr firstRow="1" bandRow="1">
                <a:tableStyleId>{5C22544A-7EE6-4342-B048-85BDC9FD1C3A}</a:tableStyleId>
              </a:tblPr>
              <a:tblGrid>
                <a:gridCol w="2483042">
                  <a:extLst>
                    <a:ext uri="{9D8B030D-6E8A-4147-A177-3AD203B41FA5}">
                      <a16:colId xmlns:a16="http://schemas.microsoft.com/office/drawing/2014/main" val="20000"/>
                    </a:ext>
                  </a:extLst>
                </a:gridCol>
                <a:gridCol w="1121786">
                  <a:extLst>
                    <a:ext uri="{9D8B030D-6E8A-4147-A177-3AD203B41FA5}">
                      <a16:colId xmlns:a16="http://schemas.microsoft.com/office/drawing/2014/main" val="20001"/>
                    </a:ext>
                  </a:extLst>
                </a:gridCol>
                <a:gridCol w="3345681">
                  <a:extLst>
                    <a:ext uri="{9D8B030D-6E8A-4147-A177-3AD203B41FA5}">
                      <a16:colId xmlns:a16="http://schemas.microsoft.com/office/drawing/2014/main" val="20002"/>
                    </a:ext>
                  </a:extLst>
                </a:gridCol>
                <a:gridCol w="4646135">
                  <a:extLst>
                    <a:ext uri="{9D8B030D-6E8A-4147-A177-3AD203B41FA5}">
                      <a16:colId xmlns:a16="http://schemas.microsoft.com/office/drawing/2014/main" val="20003"/>
                    </a:ext>
                  </a:extLst>
                </a:gridCol>
              </a:tblGrid>
              <a:tr h="0">
                <a:tc>
                  <a:txBody>
                    <a:bodyPr/>
                    <a:lstStyle/>
                    <a:p>
                      <a:pPr marL="0" lvl="0" indent="0" algn="l">
                        <a:buNone/>
                      </a:pPr>
                      <a:r>
                        <a:t>Parameter</a:t>
                      </a:r>
                    </a:p>
                  </a:txBody>
                  <a:tcPr/>
                </a:tc>
                <a:tc>
                  <a:txBody>
                    <a:bodyPr/>
                    <a:lstStyle/>
                    <a:p>
                      <a:pPr marL="0" lvl="0" indent="0" algn="l">
                        <a:buNone/>
                      </a:pPr>
                      <a:r>
                        <a:t>NASIS</a:t>
                      </a:r>
                    </a:p>
                  </a:txBody>
                  <a:tcPr/>
                </a:tc>
                <a:tc>
                  <a:txBody>
                    <a:bodyPr/>
                    <a:lstStyle/>
                    <a:p>
                      <a:pPr marL="0" lvl="0" indent="0" algn="l">
                        <a:buNone/>
                      </a:pPr>
                      <a:r>
                        <a:t>Description</a:t>
                      </a:r>
                    </a:p>
                  </a:txBody>
                  <a:tcPr/>
                </a:tc>
                <a:tc>
                  <a:txBody>
                    <a:bodyPr/>
                    <a:lstStyle/>
                    <a:p>
                      <a:pPr marL="0" lvl="0" indent="0" algn="l">
                        <a:buNone/>
                      </a:pPr>
                      <a:r>
                        <a:t>R function</a:t>
                      </a:r>
                    </a:p>
                  </a:txBody>
                  <a:tcPr/>
                </a:tc>
                <a:extLst>
                  <a:ext uri="{0D108BD9-81ED-4DB2-BD59-A6C34878D82A}">
                    <a16:rowId xmlns:a16="http://schemas.microsoft.com/office/drawing/2014/main" val="10000"/>
                  </a:ext>
                </a:extLst>
              </a:tr>
              <a:tr h="0">
                <a:tc>
                  <a:txBody>
                    <a:bodyPr/>
                    <a:lstStyle/>
                    <a:p>
                      <a:pPr marL="0" lvl="0" indent="0" algn="l">
                        <a:buNone/>
                      </a:pPr>
                      <a:r>
                        <a:t>Mean</a:t>
                      </a:r>
                    </a:p>
                  </a:txBody>
                  <a:tcPr/>
                </a:tc>
                <a:tc>
                  <a:txBody>
                    <a:bodyPr/>
                    <a:lstStyle/>
                    <a:p>
                      <a:pPr marL="0" lvl="0" indent="0" algn="l">
                        <a:buNone/>
                      </a:pPr>
                      <a:r>
                        <a:rPr dirty="0"/>
                        <a:t>RV</a:t>
                      </a:r>
                    </a:p>
                  </a:txBody>
                  <a:tcPr/>
                </a:tc>
                <a:tc>
                  <a:txBody>
                    <a:bodyPr/>
                    <a:lstStyle/>
                    <a:p>
                      <a:pPr marL="0" lvl="0" indent="0" algn="l">
                        <a:buNone/>
                      </a:pPr>
                      <a:r>
                        <a:rPr dirty="0"/>
                        <a:t>arithmetic average</a:t>
                      </a:r>
                    </a:p>
                  </a:txBody>
                  <a:tcPr/>
                </a:tc>
                <a:tc>
                  <a:txBody>
                    <a:bodyPr/>
                    <a:lstStyle/>
                    <a:p>
                      <a:pPr marL="0" lvl="0" indent="0" algn="l">
                        <a:buNone/>
                      </a:pPr>
                      <a:r>
                        <a:rPr dirty="0"/>
                        <a:t>mean()</a:t>
                      </a:r>
                      <a:endParaRPr lang="en-US" dirty="0"/>
                    </a:p>
                    <a:p>
                      <a:pPr marL="0" lvl="0" indent="0" algn="l">
                        <a:buNone/>
                      </a:pPr>
                      <a:r>
                        <a:rPr lang="en-US" dirty="0" err="1"/>
                        <a:t>weighted.mean</a:t>
                      </a:r>
                      <a:r>
                        <a:rPr lang="en-US" dirty="0"/>
                        <a:t>()</a:t>
                      </a:r>
                      <a:endParaRPr dirty="0"/>
                    </a:p>
                  </a:txBody>
                  <a:tcPr/>
                </a:tc>
                <a:extLst>
                  <a:ext uri="{0D108BD9-81ED-4DB2-BD59-A6C34878D82A}">
                    <a16:rowId xmlns:a16="http://schemas.microsoft.com/office/drawing/2014/main" val="10001"/>
                  </a:ext>
                </a:extLst>
              </a:tr>
              <a:tr h="0">
                <a:tc>
                  <a:txBody>
                    <a:bodyPr/>
                    <a:lstStyle/>
                    <a:p>
                      <a:pPr marL="0" lvl="0" indent="0" algn="l">
                        <a:buNone/>
                      </a:pPr>
                      <a:r>
                        <a:rPr dirty="0"/>
                        <a:t>Median</a:t>
                      </a:r>
                    </a:p>
                  </a:txBody>
                  <a:tcPr/>
                </a:tc>
                <a:tc>
                  <a:txBody>
                    <a:bodyPr/>
                    <a:lstStyle/>
                    <a:p>
                      <a:pPr marL="0" lvl="0" indent="0" algn="l">
                        <a:buNone/>
                      </a:pPr>
                      <a:r>
                        <a:t>RV</a:t>
                      </a:r>
                    </a:p>
                  </a:txBody>
                  <a:tcPr/>
                </a:tc>
                <a:tc>
                  <a:txBody>
                    <a:bodyPr/>
                    <a:lstStyle/>
                    <a:p>
                      <a:pPr marL="0" lvl="0" indent="0" algn="l">
                        <a:buNone/>
                      </a:pPr>
                      <a:r>
                        <a:t>middle value, 50% quantile</a:t>
                      </a:r>
                    </a:p>
                  </a:txBody>
                  <a:tcPr/>
                </a:tc>
                <a:tc>
                  <a:txBody>
                    <a:bodyPr/>
                    <a:lstStyle/>
                    <a:p>
                      <a:pPr marL="0" lvl="0" indent="0" algn="l">
                        <a:buNone/>
                      </a:pPr>
                      <a:r>
                        <a:rPr dirty="0"/>
                        <a:t>median()</a:t>
                      </a:r>
                      <a:endParaRPr lang="en-US" dirty="0"/>
                    </a:p>
                    <a:p>
                      <a:pPr marL="0" lvl="0" indent="0" algn="l">
                        <a:buNone/>
                      </a:pPr>
                      <a:r>
                        <a:rPr lang="en-US" dirty="0" err="1"/>
                        <a:t>DescTools</a:t>
                      </a:r>
                      <a:r>
                        <a:rPr lang="en-US" dirty="0"/>
                        <a:t>::Median()</a:t>
                      </a:r>
                      <a:endParaRPr dirty="0"/>
                    </a:p>
                  </a:txBody>
                  <a:tcPr/>
                </a:tc>
                <a:extLst>
                  <a:ext uri="{0D108BD9-81ED-4DB2-BD59-A6C34878D82A}">
                    <a16:rowId xmlns:a16="http://schemas.microsoft.com/office/drawing/2014/main" val="10002"/>
                  </a:ext>
                </a:extLst>
              </a:tr>
              <a:tr h="0">
                <a:tc>
                  <a:txBody>
                    <a:bodyPr/>
                    <a:lstStyle/>
                    <a:p>
                      <a:pPr marL="0" lvl="0" indent="0" algn="l">
                        <a:buNone/>
                      </a:pPr>
                      <a:r>
                        <a:rPr dirty="0"/>
                        <a:t>Mode</a:t>
                      </a:r>
                    </a:p>
                  </a:txBody>
                  <a:tcPr/>
                </a:tc>
                <a:tc>
                  <a:txBody>
                    <a:bodyPr/>
                    <a:lstStyle/>
                    <a:p>
                      <a:pPr marL="0" lvl="0" indent="0" algn="l">
                        <a:buNone/>
                      </a:pPr>
                      <a:r>
                        <a:t>RV</a:t>
                      </a:r>
                    </a:p>
                  </a:txBody>
                  <a:tcPr/>
                </a:tc>
                <a:tc>
                  <a:txBody>
                    <a:bodyPr/>
                    <a:lstStyle/>
                    <a:p>
                      <a:pPr marL="0" lvl="0" indent="0" algn="l">
                        <a:buNone/>
                      </a:pPr>
                      <a:r>
                        <a:t>most frequent value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dirty="0"/>
                        <a:t>table() |&gt; sort(d = TRUE)[1]</a:t>
                      </a:r>
                    </a:p>
                    <a:p>
                      <a:pPr marL="0" lvl="0" indent="0" algn="l">
                        <a:buNone/>
                      </a:pPr>
                      <a:r>
                        <a:rPr lang="en-US" dirty="0" err="1"/>
                        <a:t>xtabs</a:t>
                      </a:r>
                      <a:r>
                        <a:rPr lang="en-US" dirty="0"/>
                        <a:t>(weights ~)</a:t>
                      </a:r>
                    </a:p>
                    <a:p>
                      <a:pPr marL="0" lvl="0" indent="0" algn="l">
                        <a:buNone/>
                      </a:pPr>
                      <a:r>
                        <a:rPr lang="en-US" dirty="0" err="1"/>
                        <a:t>DescTools</a:t>
                      </a:r>
                      <a:r>
                        <a:rPr lang="en-US" dirty="0"/>
                        <a:t>::Mode()</a:t>
                      </a:r>
                    </a:p>
                  </a:txBody>
                  <a:tcPr/>
                </a:tc>
                <a:extLst>
                  <a:ext uri="{0D108BD9-81ED-4DB2-BD59-A6C34878D82A}">
                    <a16:rowId xmlns:a16="http://schemas.microsoft.com/office/drawing/2014/main" val="10003"/>
                  </a:ext>
                </a:extLst>
              </a:tr>
              <a:tr h="0">
                <a:tc>
                  <a:txBody>
                    <a:bodyPr/>
                    <a:lstStyle/>
                    <a:p>
                      <a:pPr marL="0" lvl="0" indent="0" algn="l">
                        <a:buNone/>
                      </a:pPr>
                      <a:r>
                        <a:t>Standard Deviation</a:t>
                      </a:r>
                    </a:p>
                  </a:txBody>
                  <a:tcPr/>
                </a:tc>
                <a:tc>
                  <a:txBody>
                    <a:bodyPr/>
                    <a:lstStyle/>
                    <a:p>
                      <a:pPr marL="0" lvl="0" indent="0" algn="l">
                        <a:buNone/>
                      </a:pPr>
                      <a:r>
                        <a:t>L &amp; H</a:t>
                      </a:r>
                    </a:p>
                  </a:txBody>
                  <a:tcPr/>
                </a:tc>
                <a:tc>
                  <a:txBody>
                    <a:bodyPr/>
                    <a:lstStyle/>
                    <a:p>
                      <a:pPr marL="0" lvl="0" indent="0" algn="l">
                        <a:buNone/>
                      </a:pPr>
                      <a:r>
                        <a:t>variation</a:t>
                      </a:r>
                    </a:p>
                  </a:txBody>
                  <a:tcPr/>
                </a:tc>
                <a:tc>
                  <a:txBody>
                    <a:bodyPr/>
                    <a:lstStyle/>
                    <a:p>
                      <a:pPr marL="0" lvl="0" indent="0" algn="l">
                        <a:buNone/>
                      </a:pPr>
                      <a:r>
                        <a:rPr dirty="0" err="1"/>
                        <a:t>sd</a:t>
                      </a:r>
                      <a:r>
                        <a:rPr dirty="0"/>
                        <a:t>()</a:t>
                      </a:r>
                      <a:endParaRPr lang="en-US" dirty="0"/>
                    </a:p>
                    <a:p>
                      <a:pPr marL="0" lvl="0" indent="0" algn="l">
                        <a:buNone/>
                      </a:pPr>
                      <a:r>
                        <a:rPr lang="en-US" dirty="0" err="1"/>
                        <a:t>DescTools</a:t>
                      </a:r>
                      <a:r>
                        <a:rPr lang="en-US" dirty="0"/>
                        <a:t>::SD()</a:t>
                      </a:r>
                      <a:endParaRPr dirty="0"/>
                    </a:p>
                  </a:txBody>
                  <a:tcPr/>
                </a:tc>
                <a:extLst>
                  <a:ext uri="{0D108BD9-81ED-4DB2-BD59-A6C34878D82A}">
                    <a16:rowId xmlns:a16="http://schemas.microsoft.com/office/drawing/2014/main" val="10004"/>
                  </a:ext>
                </a:extLst>
              </a:tr>
              <a:tr h="0">
                <a:tc>
                  <a:txBody>
                    <a:bodyPr/>
                    <a:lstStyle/>
                    <a:p>
                      <a:pPr marL="0" lvl="0" indent="0" algn="l">
                        <a:buNone/>
                      </a:pPr>
                      <a:r>
                        <a:t>Quantiles</a:t>
                      </a:r>
                    </a:p>
                  </a:txBody>
                  <a:tcPr/>
                </a:tc>
                <a:tc>
                  <a:txBody>
                    <a:bodyPr/>
                    <a:lstStyle/>
                    <a:p>
                      <a:pPr marL="0" lvl="0" indent="0" algn="l">
                        <a:buNone/>
                      </a:pPr>
                      <a:r>
                        <a:t>L &amp; H</a:t>
                      </a:r>
                    </a:p>
                  </a:txBody>
                  <a:tcPr/>
                </a:tc>
                <a:tc>
                  <a:txBody>
                    <a:bodyPr/>
                    <a:lstStyle/>
                    <a:p>
                      <a:pPr marL="0" lvl="0" indent="0" algn="l">
                        <a:buNone/>
                      </a:pPr>
                      <a:r>
                        <a:t>percent rank of values, such that all values are &lt;= p</a:t>
                      </a:r>
                    </a:p>
                  </a:txBody>
                  <a:tcPr/>
                </a:tc>
                <a:tc>
                  <a:txBody>
                    <a:bodyPr/>
                    <a:lstStyle/>
                    <a:p>
                      <a:pPr marL="0" lvl="0" indent="0" algn="l">
                        <a:buNone/>
                      </a:pPr>
                      <a:r>
                        <a:rPr dirty="0"/>
                        <a:t>quantile()</a:t>
                      </a:r>
                      <a:endParaRPr lang="en-US" dirty="0"/>
                    </a:p>
                    <a:p>
                      <a:pPr marL="0" lvl="0" indent="0" algn="l">
                        <a:buNone/>
                      </a:pPr>
                      <a:r>
                        <a:rPr lang="en-US" dirty="0" err="1"/>
                        <a:t>DescTools</a:t>
                      </a:r>
                      <a:r>
                        <a:rPr lang="en-US" dirty="0"/>
                        <a:t>::Quantile()</a:t>
                      </a:r>
                      <a:endParaRPr dirty="0"/>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of a soil map unit with 2 components. The first component totaling 75 percent, and the second component totaling 25 percent.">
            <a:extLst>
              <a:ext uri="{FF2B5EF4-FFF2-40B4-BE49-F238E27FC236}">
                <a16:creationId xmlns:a16="http://schemas.microsoft.com/office/drawing/2014/main" id="{4146978A-74DF-0D89-8FD5-A0C0B3AAC674}"/>
              </a:ext>
            </a:extLst>
          </p:cNvPr>
          <p:cNvPicPr>
            <a:picLocks noChangeAspect="1"/>
          </p:cNvPicPr>
          <p:nvPr/>
        </p:nvPicPr>
        <p:blipFill>
          <a:blip r:embed="rId2"/>
          <a:srcRect l="11955" r="13980"/>
          <a:stretch/>
        </p:blipFill>
        <p:spPr>
          <a:xfrm>
            <a:off x="6096000" y="1461155"/>
            <a:ext cx="5521346" cy="4440389"/>
          </a:xfrm>
          <a:prstGeom prst="rect">
            <a:avLst/>
          </a:prstGeom>
        </p:spPr>
      </p:pic>
      <p:sp>
        <p:nvSpPr>
          <p:cNvPr id="5" name="Title 4">
            <a:extLst>
              <a:ext uri="{FF2B5EF4-FFF2-40B4-BE49-F238E27FC236}">
                <a16:creationId xmlns:a16="http://schemas.microsoft.com/office/drawing/2014/main" id="{03C5B9D2-EA90-6A66-ED8D-4A438CDA7F80}"/>
              </a:ext>
            </a:extLst>
          </p:cNvPr>
          <p:cNvSpPr>
            <a:spLocks noGrp="1"/>
          </p:cNvSpPr>
          <p:nvPr>
            <p:ph type="title"/>
          </p:nvPr>
        </p:nvSpPr>
        <p:spPr/>
        <p:txBody>
          <a:bodyPr/>
          <a:lstStyle/>
          <a:p>
            <a:r>
              <a:rPr lang="en-US" dirty="0"/>
              <a:t>Weighting</a:t>
            </a:r>
          </a:p>
        </p:txBody>
      </p:sp>
      <p:pic>
        <p:nvPicPr>
          <p:cNvPr id="6" name="Picture 5" descr="Figure of a soil profile with vary horizon thicknesses.">
            <a:extLst>
              <a:ext uri="{FF2B5EF4-FFF2-40B4-BE49-F238E27FC236}">
                <a16:creationId xmlns:a16="http://schemas.microsoft.com/office/drawing/2014/main" id="{EC6E1AC4-D380-0431-DF99-50A781C67810}"/>
              </a:ext>
            </a:extLst>
          </p:cNvPr>
          <p:cNvPicPr>
            <a:picLocks noChangeAspect="1"/>
          </p:cNvPicPr>
          <p:nvPr/>
        </p:nvPicPr>
        <p:blipFill>
          <a:blip r:embed="rId3"/>
          <a:srcRect l="39565" t="22191" b="24260"/>
          <a:stretch/>
        </p:blipFill>
        <p:spPr>
          <a:xfrm>
            <a:off x="1178969" y="1712615"/>
            <a:ext cx="4279999" cy="4073251"/>
          </a:xfrm>
          <a:prstGeom prst="rect">
            <a:avLst/>
          </a:prstGeom>
        </p:spPr>
      </p:pic>
      <p:sp>
        <p:nvSpPr>
          <p:cNvPr id="8" name="TextBox 7">
            <a:extLst>
              <a:ext uri="{FF2B5EF4-FFF2-40B4-BE49-F238E27FC236}">
                <a16:creationId xmlns:a16="http://schemas.microsoft.com/office/drawing/2014/main" id="{6D15AF63-D71C-9433-377E-339ED949D93C}"/>
              </a:ext>
            </a:extLst>
          </p:cNvPr>
          <p:cNvSpPr txBox="1"/>
          <p:nvPr/>
        </p:nvSpPr>
        <p:spPr>
          <a:xfrm>
            <a:off x="1178969" y="5901544"/>
            <a:ext cx="2569934" cy="369332"/>
          </a:xfrm>
          <a:prstGeom prst="rect">
            <a:avLst/>
          </a:prstGeom>
          <a:noFill/>
        </p:spPr>
        <p:txBody>
          <a:bodyPr wrap="none" rtlCol="0">
            <a:spAutoFit/>
          </a:bodyPr>
          <a:lstStyle/>
          <a:p>
            <a:r>
              <a:rPr lang="en-US" b="1" dirty="0"/>
              <a:t>Weight = Thickness</a:t>
            </a:r>
          </a:p>
        </p:txBody>
      </p:sp>
      <p:sp>
        <p:nvSpPr>
          <p:cNvPr id="9" name="TextBox 8">
            <a:extLst>
              <a:ext uri="{FF2B5EF4-FFF2-40B4-BE49-F238E27FC236}">
                <a16:creationId xmlns:a16="http://schemas.microsoft.com/office/drawing/2014/main" id="{31F69EA6-7A16-7ECA-7994-580D1E5E31D5}"/>
              </a:ext>
            </a:extLst>
          </p:cNvPr>
          <p:cNvSpPr txBox="1"/>
          <p:nvPr/>
        </p:nvSpPr>
        <p:spPr>
          <a:xfrm>
            <a:off x="6726329" y="5901544"/>
            <a:ext cx="3544560" cy="369332"/>
          </a:xfrm>
          <a:prstGeom prst="rect">
            <a:avLst/>
          </a:prstGeom>
          <a:noFill/>
        </p:spPr>
        <p:txBody>
          <a:bodyPr wrap="none" rtlCol="0">
            <a:spAutoFit/>
          </a:bodyPr>
          <a:lstStyle/>
          <a:p>
            <a:r>
              <a:rPr lang="en-US" b="1" dirty="0"/>
              <a:t>Weight = Component Acres</a:t>
            </a:r>
          </a:p>
        </p:txBody>
      </p:sp>
    </p:spTree>
    <p:extLst>
      <p:ext uri="{BB962C8B-B14F-4D97-AF65-F5344CB8AC3E}">
        <p14:creationId xmlns:p14="http://schemas.microsoft.com/office/powerpoint/2010/main" val="1925254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44CF93-F0DF-ABA6-2D39-11C8E933D19D}"/>
              </a:ext>
            </a:extLst>
          </p:cNvPr>
          <p:cNvSpPr>
            <a:spLocks noGrp="1"/>
          </p:cNvSpPr>
          <p:nvPr>
            <p:ph type="title"/>
          </p:nvPr>
        </p:nvSpPr>
        <p:spPr/>
        <p:txBody>
          <a:bodyPr/>
          <a:lstStyle/>
          <a:p>
            <a:r>
              <a:rPr lang="en-US" dirty="0"/>
              <a:t>What is a weight?</a:t>
            </a:r>
          </a:p>
        </p:txBody>
      </p:sp>
      <p:sp>
        <p:nvSpPr>
          <p:cNvPr id="6" name="Content Placeholder 5">
            <a:extLst>
              <a:ext uri="{FF2B5EF4-FFF2-40B4-BE49-F238E27FC236}">
                <a16:creationId xmlns:a16="http://schemas.microsoft.com/office/drawing/2014/main" id="{AB945436-E40C-9B1B-BD20-D7982A7B0D24}"/>
              </a:ext>
            </a:extLst>
          </p:cNvPr>
          <p:cNvSpPr>
            <a:spLocks noGrp="1"/>
          </p:cNvSpPr>
          <p:nvPr>
            <p:ph sz="quarter" idx="10"/>
          </p:nvPr>
        </p:nvSpPr>
        <p:spPr/>
        <p:txBody>
          <a:bodyPr/>
          <a:lstStyle/>
          <a:p>
            <a:r>
              <a:rPr lang="en-US" dirty="0"/>
              <a:t>A weight (w) is the number of observations a sample (n) represents for a population (N). </a:t>
            </a:r>
          </a:p>
          <a:p>
            <a:pPr lvl="1"/>
            <a:r>
              <a:rPr lang="en-US" dirty="0"/>
              <a:t>w = N / n</a:t>
            </a:r>
          </a:p>
          <a:p>
            <a:pPr lvl="1"/>
            <a:r>
              <a:rPr lang="en-US" dirty="0"/>
              <a:t>N = sum(w)</a:t>
            </a:r>
          </a:p>
          <a:p>
            <a:r>
              <a:rPr lang="en-US" dirty="0"/>
              <a:t>Inflation</a:t>
            </a:r>
          </a:p>
          <a:p>
            <a:pPr lvl="1"/>
            <a:r>
              <a:rPr lang="en-US" dirty="0"/>
              <a:t>100 / 10 = 10</a:t>
            </a:r>
          </a:p>
          <a:p>
            <a:pPr lvl="1"/>
            <a:r>
              <a:rPr lang="en-US" dirty="0"/>
              <a:t>each 1 sample represents 10 units within the population</a:t>
            </a:r>
          </a:p>
          <a:p>
            <a:r>
              <a:rPr lang="en-US" dirty="0"/>
              <a:t>Dilution</a:t>
            </a:r>
          </a:p>
          <a:p>
            <a:pPr lvl="1"/>
            <a:r>
              <a:rPr lang="en-US" dirty="0"/>
              <a:t> 10   / 30 = 0.33</a:t>
            </a:r>
          </a:p>
          <a:p>
            <a:pPr lvl="1"/>
            <a:r>
              <a:rPr lang="en-US" dirty="0"/>
              <a:t>each 1 sample represents 0.33 units within the population</a:t>
            </a:r>
          </a:p>
          <a:p>
            <a:endParaRPr lang="en-US" dirty="0"/>
          </a:p>
        </p:txBody>
      </p:sp>
    </p:spTree>
    <p:extLst>
      <p:ext uri="{BB962C8B-B14F-4D97-AF65-F5344CB8AC3E}">
        <p14:creationId xmlns:p14="http://schemas.microsoft.com/office/powerpoint/2010/main" val="1602598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Descriptive Statistics - Numeric Data</a:t>
            </a:r>
          </a:p>
        </p:txBody>
      </p:sp>
      <p:sp>
        <p:nvSpPr>
          <p:cNvPr id="3" name="Content Placeholder 2"/>
          <p:cNvSpPr>
            <a:spLocks noGrp="1"/>
          </p:cNvSpPr>
          <p:nvPr>
            <p:ph sz="quarter" idx="10"/>
          </p:nvPr>
        </p:nvSpPr>
        <p:spPr/>
        <p:txBody>
          <a:bodyPr/>
          <a:lstStyle/>
          <a:p>
            <a:pPr lvl="0" indent="0">
              <a:buNone/>
            </a:pPr>
            <a:r>
              <a:rPr sz="1800" dirty="0">
                <a:solidFill>
                  <a:srgbClr val="06287E"/>
                </a:solidFill>
                <a:latin typeface="Courier"/>
              </a:rPr>
              <a:t>data</a:t>
            </a:r>
            <a:r>
              <a:rPr sz="1800" dirty="0">
                <a:latin typeface="Courier"/>
              </a:rPr>
              <a:t>(</a:t>
            </a:r>
            <a:r>
              <a:rPr sz="1800" dirty="0">
                <a:solidFill>
                  <a:srgbClr val="4070A0"/>
                </a:solidFill>
                <a:latin typeface="Courier"/>
              </a:rPr>
              <a:t>"</a:t>
            </a:r>
            <a:r>
              <a:rPr sz="1800" dirty="0" err="1">
                <a:solidFill>
                  <a:srgbClr val="4070A0"/>
                </a:solidFill>
                <a:latin typeface="Courier"/>
              </a:rPr>
              <a:t>loafercreek</a:t>
            </a:r>
            <a:r>
              <a:rPr sz="1800" dirty="0">
                <a:solidFill>
                  <a:srgbClr val="4070A0"/>
                </a:solidFill>
                <a:latin typeface="Courier"/>
              </a:rPr>
              <a:t>"</a:t>
            </a:r>
            <a:r>
              <a:rPr sz="1800" dirty="0">
                <a:latin typeface="Courier"/>
              </a:rPr>
              <a:t>)</a:t>
            </a:r>
            <a:br>
              <a:rPr sz="1800" dirty="0"/>
            </a:br>
            <a:r>
              <a:rPr sz="1800" dirty="0">
                <a:latin typeface="Courier"/>
              </a:rPr>
              <a:t>h </a:t>
            </a:r>
            <a:r>
              <a:rPr sz="1800" dirty="0">
                <a:solidFill>
                  <a:srgbClr val="007020"/>
                </a:solidFill>
                <a:latin typeface="Courier"/>
              </a:rPr>
              <a:t>&lt;-</a:t>
            </a:r>
            <a:r>
              <a:rPr sz="1800" dirty="0">
                <a:latin typeface="Courier"/>
              </a:rPr>
              <a:t> </a:t>
            </a:r>
            <a:r>
              <a:rPr sz="1800" dirty="0">
                <a:solidFill>
                  <a:srgbClr val="06287E"/>
                </a:solidFill>
                <a:latin typeface="Courier"/>
              </a:rPr>
              <a:t>horizons</a:t>
            </a:r>
            <a:r>
              <a:rPr sz="1800" dirty="0">
                <a:latin typeface="Courier"/>
              </a:rPr>
              <a:t>(</a:t>
            </a:r>
            <a:r>
              <a:rPr sz="1800" dirty="0" err="1">
                <a:latin typeface="Courier"/>
              </a:rPr>
              <a:t>loafercreek</a:t>
            </a:r>
            <a:r>
              <a:rPr sz="1800" dirty="0">
                <a:latin typeface="Courier"/>
              </a:rPr>
              <a:t>) </a:t>
            </a:r>
            <a:br>
              <a:rPr sz="1800" dirty="0"/>
            </a:br>
            <a:r>
              <a:rPr sz="1800" dirty="0" err="1">
                <a:latin typeface="Courier"/>
              </a:rPr>
              <a:t>h</a:t>
            </a:r>
            <a:r>
              <a:rPr sz="1800" dirty="0" err="1">
                <a:solidFill>
                  <a:srgbClr val="4070A0"/>
                </a:solidFill>
                <a:latin typeface="Courier"/>
              </a:rPr>
              <a:t>$</a:t>
            </a:r>
            <a:r>
              <a:rPr sz="1800" dirty="0" err="1">
                <a:latin typeface="Courier"/>
              </a:rPr>
              <a:t>texture_class</a:t>
            </a:r>
            <a:r>
              <a:rPr sz="1800" dirty="0">
                <a:latin typeface="Courier"/>
              </a:rPr>
              <a:t> </a:t>
            </a:r>
            <a:r>
              <a:rPr sz="1800" dirty="0">
                <a:solidFill>
                  <a:srgbClr val="007020"/>
                </a:solidFill>
                <a:latin typeface="Courier"/>
              </a:rPr>
              <a:t>&lt;-</a:t>
            </a:r>
            <a:r>
              <a:rPr sz="1800" dirty="0">
                <a:latin typeface="Courier"/>
              </a:rPr>
              <a:t> </a:t>
            </a:r>
            <a:r>
              <a:rPr sz="1800" dirty="0">
                <a:solidFill>
                  <a:srgbClr val="06287E"/>
                </a:solidFill>
                <a:latin typeface="Courier"/>
              </a:rPr>
              <a:t>factor</a:t>
            </a:r>
            <a:r>
              <a:rPr sz="1800" dirty="0">
                <a:latin typeface="Courier"/>
              </a:rPr>
              <a:t>(</a:t>
            </a:r>
            <a:r>
              <a:rPr sz="1800" dirty="0" err="1">
                <a:latin typeface="Courier"/>
              </a:rPr>
              <a:t>h</a:t>
            </a:r>
            <a:r>
              <a:rPr sz="1800" dirty="0" err="1">
                <a:solidFill>
                  <a:srgbClr val="4070A0"/>
                </a:solidFill>
                <a:latin typeface="Courier"/>
              </a:rPr>
              <a:t>$</a:t>
            </a:r>
            <a:r>
              <a:rPr sz="1800" dirty="0" err="1">
                <a:latin typeface="Courier"/>
              </a:rPr>
              <a:t>texture_class</a:t>
            </a:r>
            <a:r>
              <a:rPr sz="1800" dirty="0">
                <a:latin typeface="Courier"/>
              </a:rPr>
              <a:t>)</a:t>
            </a:r>
            <a:br>
              <a:rPr sz="1800" dirty="0"/>
            </a:br>
            <a:br>
              <a:rPr sz="1800" dirty="0"/>
            </a:br>
            <a:r>
              <a:rPr sz="1800" dirty="0">
                <a:latin typeface="Courier"/>
              </a:rPr>
              <a:t>h </a:t>
            </a:r>
            <a:r>
              <a:rPr sz="1800" dirty="0">
                <a:solidFill>
                  <a:srgbClr val="4070A0"/>
                </a:solidFill>
                <a:latin typeface="Courier"/>
              </a:rPr>
              <a:t>%&gt;%</a:t>
            </a:r>
            <a:br>
              <a:rPr sz="1800" dirty="0"/>
            </a:br>
            <a:r>
              <a:rPr sz="1800" dirty="0">
                <a:latin typeface="Courier"/>
              </a:rPr>
              <a:t>  </a:t>
            </a:r>
            <a:r>
              <a:rPr sz="1800" dirty="0">
                <a:solidFill>
                  <a:srgbClr val="06287E"/>
                </a:solidFill>
                <a:latin typeface="Courier"/>
              </a:rPr>
              <a:t>select</a:t>
            </a:r>
            <a:r>
              <a:rPr sz="1800" dirty="0">
                <a:latin typeface="Courier"/>
              </a:rPr>
              <a:t>(clay, </a:t>
            </a:r>
            <a:r>
              <a:rPr sz="1800" dirty="0" err="1">
                <a:latin typeface="Courier"/>
              </a:rPr>
              <a:t>phfield</a:t>
            </a:r>
            <a:r>
              <a:rPr sz="1800" dirty="0">
                <a:latin typeface="Courier"/>
              </a:rPr>
              <a:t>, </a:t>
            </a:r>
            <a:r>
              <a:rPr sz="1800" dirty="0" err="1">
                <a:latin typeface="Courier"/>
              </a:rPr>
              <a:t>total_frags_pct</a:t>
            </a:r>
            <a:r>
              <a:rPr sz="1800" dirty="0">
                <a:latin typeface="Courier"/>
              </a:rPr>
              <a:t>, </a:t>
            </a:r>
            <a:r>
              <a:rPr sz="1800" dirty="0" err="1">
                <a:latin typeface="Courier"/>
              </a:rPr>
              <a:t>texture_class</a:t>
            </a:r>
            <a:r>
              <a:rPr sz="1800" dirty="0">
                <a:latin typeface="Courier"/>
              </a:rPr>
              <a:t>) </a:t>
            </a:r>
            <a:r>
              <a:rPr sz="1800" dirty="0">
                <a:solidFill>
                  <a:srgbClr val="4070A0"/>
                </a:solidFill>
                <a:latin typeface="Courier"/>
              </a:rPr>
              <a:t>%&gt;%</a:t>
            </a:r>
            <a:br>
              <a:rPr sz="1800" dirty="0"/>
            </a:br>
            <a:r>
              <a:rPr sz="1800" dirty="0">
                <a:latin typeface="Courier"/>
              </a:rPr>
              <a:t>  </a:t>
            </a:r>
            <a:r>
              <a:rPr sz="1800" dirty="0">
                <a:solidFill>
                  <a:srgbClr val="06287E"/>
                </a:solidFill>
                <a:latin typeface="Courier"/>
              </a:rPr>
              <a:t>summary</a:t>
            </a:r>
            <a:r>
              <a:rPr sz="1800" dirty="0">
                <a:latin typeface="Courier"/>
              </a:rPr>
              <a:t>()</a:t>
            </a:r>
          </a:p>
          <a:p>
            <a:pPr lvl="0" indent="0">
              <a:buNone/>
            </a:pPr>
            <a:r>
              <a:rPr sz="1200" dirty="0">
                <a:latin typeface="Courier"/>
              </a:rPr>
              <a:t>##       clay          </a:t>
            </a:r>
            <a:r>
              <a:rPr sz="1200" dirty="0" err="1">
                <a:latin typeface="Courier"/>
              </a:rPr>
              <a:t>phfield</a:t>
            </a:r>
            <a:r>
              <a:rPr sz="1200" dirty="0">
                <a:latin typeface="Courier"/>
              </a:rPr>
              <a:t>     </a:t>
            </a:r>
            <a:r>
              <a:rPr sz="1200" dirty="0" err="1">
                <a:latin typeface="Courier"/>
              </a:rPr>
              <a:t>total_frags_pct</a:t>
            </a:r>
            <a:r>
              <a:rPr sz="1200" dirty="0">
                <a:latin typeface="Courier"/>
              </a:rPr>
              <a:t> </a:t>
            </a:r>
            <a:r>
              <a:rPr sz="1200" dirty="0" err="1">
                <a:latin typeface="Courier"/>
              </a:rPr>
              <a:t>texture_class</a:t>
            </a:r>
            <a:r>
              <a:rPr sz="1200" dirty="0">
                <a:latin typeface="Courier"/>
              </a:rPr>
              <a:t>
##  Min.   :10.00   Min.   :4.90   Min.   : 0.00   l      :265  </a:t>
            </a:r>
            <a:r>
              <a:rPr sz="2000" dirty="0">
                <a:latin typeface="Courier"/>
              </a:rPr>
              <a:t>
</a:t>
            </a:r>
            <a:r>
              <a:rPr sz="1200" dirty="0">
                <a:latin typeface="Courier"/>
              </a:rPr>
              <a:t>##  1st Qu.:18.00   1st Qu.:6.00   1st Qu.: 0.00   </a:t>
            </a:r>
            <a:r>
              <a:rPr sz="1200" dirty="0" err="1">
                <a:latin typeface="Courier"/>
              </a:rPr>
              <a:t>br</a:t>
            </a:r>
            <a:r>
              <a:rPr sz="1200" dirty="0">
                <a:latin typeface="Courier"/>
              </a:rPr>
              <a:t>     :105  
##  Median :22.00   Median :6.30   Median : 5.00   cl     :101  
##  Mean   :23.63   Mean   :6.18   Mean   :13.88   </a:t>
            </a:r>
            <a:r>
              <a:rPr sz="1200" dirty="0" err="1">
                <a:latin typeface="Courier"/>
              </a:rPr>
              <a:t>sil</a:t>
            </a:r>
            <a:r>
              <a:rPr sz="1200" dirty="0">
                <a:latin typeface="Courier"/>
              </a:rPr>
              <a:t>    : 56  
##  3rd Qu.:28.00   3rd Qu.:6.50   3rd Qu.:20.00   </a:t>
            </a:r>
            <a:r>
              <a:rPr sz="1200" dirty="0" err="1">
                <a:latin typeface="Courier"/>
              </a:rPr>
              <a:t>spm</a:t>
            </a:r>
            <a:r>
              <a:rPr sz="1200" dirty="0">
                <a:latin typeface="Courier"/>
              </a:rPr>
              <a:t>    : 22  
##  Max.   :60.00   Max.   :7.00   Max.   :95.00   (Other): 52  
##  NA's   :167     NA's   :381                    NA's   : 25</a:t>
            </a:r>
            <a:endParaRPr sz="2000" dirty="0">
              <a:latin typeface="Couri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Categorical Data</a:t>
            </a:r>
          </a:p>
        </p:txBody>
      </p:sp>
      <p:sp>
        <p:nvSpPr>
          <p:cNvPr id="3" name="Content Placeholder 2"/>
          <p:cNvSpPr>
            <a:spLocks noGrp="1"/>
          </p:cNvSpPr>
          <p:nvPr>
            <p:ph sz="quarter" idx="10"/>
          </p:nvPr>
        </p:nvSpPr>
        <p:spPr/>
        <p:txBody>
          <a:bodyPr/>
          <a:lstStyle/>
          <a:p>
            <a:pPr lvl="0" indent="0">
              <a:buNone/>
            </a:pPr>
            <a:r>
              <a:rPr sz="1600" dirty="0">
                <a:solidFill>
                  <a:srgbClr val="06287E"/>
                </a:solidFill>
                <a:latin typeface="Courier"/>
              </a:rPr>
              <a:t>table</a:t>
            </a:r>
            <a:r>
              <a:rPr sz="1600" dirty="0">
                <a:latin typeface="Courier"/>
              </a:rPr>
              <a:t>(</a:t>
            </a:r>
            <a:r>
              <a:rPr sz="1600" dirty="0" err="1">
                <a:latin typeface="Courier"/>
              </a:rPr>
              <a:t>h</a:t>
            </a:r>
            <a:r>
              <a:rPr sz="1600" dirty="0" err="1">
                <a:solidFill>
                  <a:srgbClr val="4070A0"/>
                </a:solidFill>
                <a:latin typeface="Courier"/>
              </a:rPr>
              <a:t>$</a:t>
            </a:r>
            <a:r>
              <a:rPr sz="1600" dirty="0" err="1">
                <a:latin typeface="Courier"/>
              </a:rPr>
              <a:t>genhz</a:t>
            </a:r>
            <a:r>
              <a:rPr sz="1600" dirty="0">
                <a:latin typeface="Courier"/>
              </a:rPr>
              <a:t>, </a:t>
            </a:r>
            <a:r>
              <a:rPr sz="1600" dirty="0" err="1">
                <a:latin typeface="Courier"/>
              </a:rPr>
              <a:t>h</a:t>
            </a:r>
            <a:r>
              <a:rPr sz="1600" dirty="0" err="1">
                <a:solidFill>
                  <a:srgbClr val="4070A0"/>
                </a:solidFill>
                <a:latin typeface="Courier"/>
              </a:rPr>
              <a:t>$</a:t>
            </a:r>
            <a:r>
              <a:rPr sz="1600" dirty="0" err="1">
                <a:latin typeface="Courier"/>
              </a:rPr>
              <a:t>texture_class</a:t>
            </a:r>
            <a:r>
              <a:rPr sz="1600" dirty="0">
                <a:latin typeface="Courier"/>
              </a:rPr>
              <a:t>, </a:t>
            </a:r>
            <a:r>
              <a:rPr sz="1600" dirty="0" err="1">
                <a:solidFill>
                  <a:srgbClr val="7D9029"/>
                </a:solidFill>
                <a:latin typeface="Courier"/>
              </a:rPr>
              <a:t>useNA</a:t>
            </a:r>
            <a:r>
              <a:rPr sz="1600" dirty="0">
                <a:solidFill>
                  <a:srgbClr val="7D9029"/>
                </a:solidFill>
                <a:latin typeface="Courier"/>
              </a:rPr>
              <a:t> =</a:t>
            </a:r>
            <a:r>
              <a:rPr sz="1600" dirty="0">
                <a:latin typeface="Courier"/>
              </a:rPr>
              <a:t> </a:t>
            </a:r>
            <a:r>
              <a:rPr sz="1600" dirty="0">
                <a:solidFill>
                  <a:srgbClr val="4070A0"/>
                </a:solidFill>
                <a:latin typeface="Courier"/>
              </a:rPr>
              <a:t>"</a:t>
            </a:r>
            <a:r>
              <a:rPr sz="1600" dirty="0" err="1">
                <a:solidFill>
                  <a:srgbClr val="4070A0"/>
                </a:solidFill>
                <a:latin typeface="Courier"/>
              </a:rPr>
              <a:t>ifany</a:t>
            </a:r>
            <a:r>
              <a:rPr sz="1600" dirty="0">
                <a:solidFill>
                  <a:srgbClr val="4070A0"/>
                </a:solidFill>
                <a:latin typeface="Courier"/>
              </a:rPr>
              <a:t>"</a:t>
            </a:r>
            <a:r>
              <a:rPr sz="1600" dirty="0">
                <a:latin typeface="Courier"/>
              </a:rPr>
              <a:t>)</a:t>
            </a:r>
          </a:p>
          <a:p>
            <a:pPr lvl="0" indent="0">
              <a:buNone/>
            </a:pPr>
            <a:r>
              <a:rPr sz="1200" dirty="0">
                <a:latin typeface="Courier"/>
              </a:rPr>
              <a:t>##        </a:t>
            </a:r>
            <a:r>
              <a:rPr sz="1200" dirty="0" err="1">
                <a:latin typeface="Courier"/>
              </a:rPr>
              <a:t>br</a:t>
            </a:r>
            <a:r>
              <a:rPr sz="1200" dirty="0">
                <a:latin typeface="Courier"/>
              </a:rPr>
              <a:t>  c </a:t>
            </a:r>
            <a:r>
              <a:rPr sz="1200" dirty="0" err="1">
                <a:latin typeface="Courier"/>
              </a:rPr>
              <a:t>cb</a:t>
            </a:r>
            <a:r>
              <a:rPr sz="1200" dirty="0">
                <a:latin typeface="Courier"/>
              </a:rPr>
              <a:t> cl gr  l </a:t>
            </a:r>
            <a:r>
              <a:rPr sz="1200" dirty="0" err="1">
                <a:latin typeface="Courier"/>
              </a:rPr>
              <a:t>pg</a:t>
            </a:r>
            <a:r>
              <a:rPr sz="1200" dirty="0">
                <a:latin typeface="Courier"/>
              </a:rPr>
              <a:t> </a:t>
            </a:r>
            <a:r>
              <a:rPr sz="1200" dirty="0" err="1">
                <a:latin typeface="Courier"/>
              </a:rPr>
              <a:t>scl</a:t>
            </a:r>
            <a:r>
              <a:rPr sz="1200" dirty="0">
                <a:latin typeface="Courier"/>
              </a:rPr>
              <a:t> sic </a:t>
            </a:r>
            <a:r>
              <a:rPr sz="1200" dirty="0" err="1">
                <a:latin typeface="Courier"/>
              </a:rPr>
              <a:t>sicl</a:t>
            </a:r>
            <a:r>
              <a:rPr sz="1200" dirty="0">
                <a:latin typeface="Courier"/>
              </a:rPr>
              <a:t> </a:t>
            </a:r>
            <a:r>
              <a:rPr sz="1200" dirty="0" err="1">
                <a:latin typeface="Courier"/>
              </a:rPr>
              <a:t>sil</a:t>
            </a:r>
            <a:r>
              <a:rPr sz="1200" dirty="0">
                <a:latin typeface="Courier"/>
              </a:rPr>
              <a:t> </a:t>
            </a:r>
            <a:r>
              <a:rPr sz="1200" dirty="0" err="1">
                <a:latin typeface="Courier"/>
              </a:rPr>
              <a:t>sl</a:t>
            </a:r>
            <a:r>
              <a:rPr sz="1200" dirty="0">
                <a:latin typeface="Courier"/>
              </a:rPr>
              <a:t> </a:t>
            </a:r>
            <a:r>
              <a:rPr sz="1200" dirty="0" err="1">
                <a:latin typeface="Courier"/>
              </a:rPr>
              <a:t>spm</a:t>
            </a:r>
            <a:r>
              <a:rPr sz="1200" dirty="0">
                <a:latin typeface="Courier"/>
              </a:rPr>
              <a:t> &lt;NA&gt;
##   2BCt  0  6  0  3  0  0  0   0   0    0   0  0   0    0
##   2Bt   0  5  0  1  0  0  0   0   0    0   0  0   0    0
##   A     0  0  0  1  0 97  0   0   0    1  29  7   0    3
##   BA    0  0  0  0  0  2  0   0   0    0   0  0   0    0
##   </a:t>
            </a:r>
            <a:r>
              <a:rPr sz="1200" dirty="0" err="1">
                <a:latin typeface="Courier"/>
              </a:rPr>
              <a:t>BCt</a:t>
            </a:r>
            <a:r>
              <a:rPr sz="1200" dirty="0">
                <a:latin typeface="Courier"/>
              </a:rPr>
              <a:t>   0  2  0  8  0  7  0   1   0    1   1  0   0    1
##   </a:t>
            </a:r>
            <a:r>
              <a:rPr sz="1200" dirty="0" err="1">
                <a:latin typeface="Courier"/>
              </a:rPr>
              <a:t>Bt</a:t>
            </a:r>
            <a:r>
              <a:rPr sz="1200" dirty="0">
                <a:latin typeface="Courier"/>
              </a:rPr>
              <a:t>    0  0  0 17  0 37  0   0   0    0   1  1   0    0
##   Bt1   0  1  0 13  0 57  0   3   0    1  12  0   0    2
##   Bt2   0  4  0 40  0 45  0   4   2    6   8  0   0    0
##   Bt3   0  0  0  6  0  2  0   0   0    0   0  0   0    0
##   Cr   55  1  1  1  3  1  1   1   0    0   0  0   0   10
##   R    43  0  0  0  0  0  0   0   0    0   0  0   0    2
##   &lt;NA&gt;  7  0  0 11  0 17  0   0   0    0   5  0  18    7</a:t>
            </a:r>
            <a:endParaRPr sz="1600" dirty="0">
              <a:latin typeface="Courier"/>
            </a:endParaRPr>
          </a:p>
        </p:txBody>
      </p:sp>
    </p:spTree>
  </p:cSld>
  <p:clrMapOvr>
    <a:masterClrMapping/>
  </p:clrMapOvr>
</p:sld>
</file>

<file path=ppt/theme/theme1.xml><?xml version="1.0" encoding="utf-8"?>
<a:theme xmlns:a="http://schemas.openxmlformats.org/drawingml/2006/main" name="1_Title Pag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D653F97C-D0CD-442A-9EAC-47A0D893F692}"/>
    </a:ext>
  </a:extLst>
</a:theme>
</file>

<file path=ppt/theme/theme2.xml><?xml version="1.0" encoding="utf-8"?>
<a:theme xmlns:a="http://schemas.openxmlformats.org/drawingml/2006/main" name="2_Body Whit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B9567603-8D96-4E8D-9F01-D31693E302B2}"/>
    </a:ext>
  </a:extLst>
</a:theme>
</file>

<file path=ppt/theme/theme3.xml><?xml version="1.0" encoding="utf-8"?>
<a:theme xmlns:a="http://schemas.openxmlformats.org/drawingml/2006/main" name="Blank slid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7599AFD7-5CBA-41B0-827D-41A174CA1FC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799E14D319594BB9C2A38C84889983" ma:contentTypeVersion="11" ma:contentTypeDescription="Create a new document." ma:contentTypeScope="" ma:versionID="8c9bf17ad28ad62ea6f86c0a7cb85b59">
  <xsd:schema xmlns:xsd="http://www.w3.org/2001/XMLSchema" xmlns:xs="http://www.w3.org/2001/XMLSchema" xmlns:p="http://schemas.microsoft.com/office/2006/metadata/properties" xmlns:ns2="24a39d78-1b2c-4ee6-bb58-9d835c26695a" xmlns:ns3="98763e72-675f-443c-b929-2d9d07caa7a1" targetNamespace="http://schemas.microsoft.com/office/2006/metadata/properties" ma:root="true" ma:fieldsID="24c0636b940a00bdface5b7821d70692" ns2:_="" ns3:_="">
    <xsd:import namespace="24a39d78-1b2c-4ee6-bb58-9d835c26695a"/>
    <xsd:import namespace="98763e72-675f-443c-b929-2d9d07caa7a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a39d78-1b2c-4ee6-bb58-9d835c2669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763e72-675f-443c-b929-2d9d07caa7a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A523B4-E6D1-4980-8A64-DF60ACD66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a39d78-1b2c-4ee6-bb58-9d835c26695a"/>
    <ds:schemaRef ds:uri="98763e72-675f-443c-b929-2d9d07caa7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5787A5-96AB-4A15-B7EB-76A978E87EE1}">
  <ds:schemaRefs>
    <ds:schemaRef ds:uri="http://purl.org/dc/terms/"/>
    <ds:schemaRef ds:uri="http://schemas.microsoft.com/office/2006/metadata/properties"/>
    <ds:schemaRef ds:uri="http://purl.org/dc/elements/1.1/"/>
    <ds:schemaRef ds:uri="24a39d78-1b2c-4ee6-bb58-9d835c26695a"/>
    <ds:schemaRef ds:uri="http://schemas.microsoft.com/office/2006/documentManagement/types"/>
    <ds:schemaRef ds:uri="http://schemas.microsoft.com/office/infopath/2007/PartnerControls"/>
    <ds:schemaRef ds:uri="http://schemas.openxmlformats.org/package/2006/metadata/core-properties"/>
    <ds:schemaRef ds:uri="98763e72-675f-443c-b929-2d9d07caa7a1"/>
    <ds:schemaRef ds:uri="http://www.w3.org/XML/1998/namespace"/>
    <ds:schemaRef ds:uri="http://purl.org/dc/dcmitype/"/>
  </ds:schemaRefs>
</ds:datastoreItem>
</file>

<file path=customXml/itemProps3.xml><?xml version="1.0" encoding="utf-8"?>
<ds:datastoreItem xmlns:ds="http://schemas.openxmlformats.org/officeDocument/2006/customXml" ds:itemID="{841DBA9E-642A-4BB1-86C5-CA90FE3DF6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NRCS SPSD PowerPoint Template_Dec2023</Template>
  <TotalTime>9923</TotalTime>
  <Words>1937</Words>
  <Application>Microsoft Office PowerPoint</Application>
  <PresentationFormat>Widescreen</PresentationFormat>
  <Paragraphs>255</Paragraphs>
  <Slides>33</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33</vt:i4>
      </vt:variant>
    </vt:vector>
  </HeadingPairs>
  <TitlesOfParts>
    <vt:vector size="43" baseType="lpstr">
      <vt:lpstr>Arial</vt:lpstr>
      <vt:lpstr>Calibri</vt:lpstr>
      <vt:lpstr>Open Sans</vt:lpstr>
      <vt:lpstr>Montserrat</vt:lpstr>
      <vt:lpstr>Courier</vt:lpstr>
      <vt:lpstr>Wingdings</vt:lpstr>
      <vt:lpstr>Lucida Console</vt:lpstr>
      <vt:lpstr>1_Title Page</vt:lpstr>
      <vt:lpstr>2_Body White</vt:lpstr>
      <vt:lpstr>Blank slide</vt:lpstr>
      <vt:lpstr>Data Analysis</vt:lpstr>
      <vt:lpstr>Objectives</vt:lpstr>
      <vt:lpstr>Range in Characteristics (RIC)</vt:lpstr>
      <vt:lpstr>Summary Statistics - Estimates of L, RV, H</vt:lpstr>
      <vt:lpstr>Summary Statistics - Estimates of L, RV, H</vt:lpstr>
      <vt:lpstr>Weighting</vt:lpstr>
      <vt:lpstr>What is a weight?</vt:lpstr>
      <vt:lpstr>Descriptive Statistics - Numeric Data</vt:lpstr>
      <vt:lpstr>Categorical Data</vt:lpstr>
      <vt:lpstr>Data Inspection - Missing Data</vt:lpstr>
      <vt:lpstr>Graphical Methods - Descriptions</vt:lpstr>
      <vt:lpstr>Graphical Methods - Functions</vt:lpstr>
      <vt:lpstr>Distributions</vt:lpstr>
      <vt:lpstr>The ‘Normal’ Distribution</vt:lpstr>
      <vt:lpstr>Mean &amp; SD vs Median &amp; Quantiles</vt:lpstr>
      <vt:lpstr>Distributions</vt:lpstr>
      <vt:lpstr>Relationships</vt:lpstr>
      <vt:lpstr>3rd Dimension - Color, Shape, Size, Layers, etc…</vt:lpstr>
      <vt:lpstr>3rd Dimension - Color</vt:lpstr>
      <vt:lpstr>3rd Dimension - Groups</vt:lpstr>
      <vt:lpstr>3rd Dimension - Facets</vt:lpstr>
      <vt:lpstr>3rd Dimension - Facets</vt:lpstr>
      <vt:lpstr>3rd Dimension - Correlation</vt:lpstr>
      <vt:lpstr>ggplot2 basics</vt:lpstr>
      <vt:lpstr>PowerPoint Presentation</vt:lpstr>
      <vt:lpstr>Summary of Components</vt:lpstr>
      <vt:lpstr>Map Unit Composition</vt:lpstr>
      <vt:lpstr>Map Unit Composition</vt:lpstr>
      <vt:lpstr>Map Unit Composition - Sampling</vt:lpstr>
      <vt:lpstr>Map Unit Composition – “Modeling”</vt:lpstr>
      <vt:lpstr>Map unit Aggregation </vt:lpstr>
      <vt:lpstr>References</vt:lpstr>
      <vt:lpstr>Additional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Roecker, Stephen - FPAC-NRCS, MN</dc:creator>
  <cp:lastModifiedBy>Roecker, Stephen - FPAC-NRCS, MN</cp:lastModifiedBy>
  <cp:revision>15</cp:revision>
  <dcterms:created xsi:type="dcterms:W3CDTF">2025-01-17T21:02:38Z</dcterms:created>
  <dcterms:modified xsi:type="dcterms:W3CDTF">2025-01-24T21:32:02Z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0x01010059799E14D319594BB9C2A38C84889983</vt:lpwstr>
  </property>
  <property fmtid="{D5CDD505-2E9C-101B-9397-08002B2CF9AE}" pid="3" name="MediaServiceImageTags">
    <vt:lpwstr/>
  </property>
</Properties>
</file>